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96" r:id="rId2"/>
    <p:sldId id="297" r:id="rId3"/>
    <p:sldId id="305" r:id="rId4"/>
    <p:sldId id="299" r:id="rId5"/>
    <p:sldId id="294" r:id="rId6"/>
    <p:sldId id="266" r:id="rId7"/>
    <p:sldId id="263" r:id="rId8"/>
    <p:sldId id="304" r:id="rId9"/>
    <p:sldId id="302" r:id="rId10"/>
    <p:sldId id="303" r:id="rId11"/>
    <p:sldId id="265" r:id="rId12"/>
    <p:sldId id="292" r:id="rId13"/>
    <p:sldId id="298" r:id="rId14"/>
    <p:sldId id="293" r:id="rId15"/>
    <p:sldId id="283" r:id="rId16"/>
    <p:sldId id="282" r:id="rId17"/>
    <p:sldId id="286" r:id="rId18"/>
    <p:sldId id="287" r:id="rId19"/>
    <p:sldId id="288" r:id="rId20"/>
    <p:sldId id="289" r:id="rId21"/>
    <p:sldId id="290" r:id="rId22"/>
    <p:sldId id="291" r:id="rId23"/>
    <p:sldId id="300" r:id="rId24"/>
    <p:sldId id="295" r:id="rId25"/>
    <p:sldId id="301" r:id="rId26"/>
    <p:sldId id="306" r:id="rId27"/>
    <p:sldId id="307" r:id="rId28"/>
    <p:sldId id="262" r:id="rId29"/>
    <p:sldId id="267" r:id="rId30"/>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1" autoAdjust="0"/>
    <p:restoredTop sz="94660"/>
  </p:normalViewPr>
  <p:slideViewPr>
    <p:cSldViewPr snapToGrid="0">
      <p:cViewPr>
        <p:scale>
          <a:sx n="69" d="100"/>
          <a:sy n="69" d="100"/>
        </p:scale>
        <p:origin x="560"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www.carolinemd.org/654/Caroline-County-Comprehensive-Plan" TargetMode="External"/><Relationship Id="rId1" Type="http://schemas.openxmlformats.org/officeDocument/2006/relationships/hyperlink" Target="mailto:compplanupdate@carolinemd.org" TargetMode="Externa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rawing1.xml.rels><?xml version="1.0" encoding="UTF-8" standalone="yes"?>
<Relationships xmlns="http://schemas.openxmlformats.org/package/2006/relationships"><Relationship Id="rId3" Type="http://schemas.openxmlformats.org/officeDocument/2006/relationships/hyperlink" Target="mailto:compplanupdate@carolinemd.org" TargetMode="External"/><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hyperlink" Target="http://www.carolinemd.org/654/Caroline-County-Comprehensive-Plan" TargetMode="External"/><Relationship Id="rId5" Type="http://schemas.openxmlformats.org/officeDocument/2006/relationships/image" Target="../media/image55.svg"/><Relationship Id="rId4" Type="http://schemas.openxmlformats.org/officeDocument/2006/relationships/image" Target="../media/image54.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3789B497-D351-4E14-98E5-7841CA39B407}" type="doc">
      <dgm:prSet loTypeId="urn:microsoft.com/office/officeart/2018/2/layout/IconVerticalSolidList" loCatId="icon" qsTypeId="urn:microsoft.com/office/officeart/2005/8/quickstyle/simple1" qsCatId="simple" csTypeId="urn:microsoft.com/office/officeart/2018/5/colors/Iconchunking_neutralicontext_colorful5" csCatId="colorful" phldr="1"/>
      <dgm:spPr/>
      <dgm:t>
        <a:bodyPr/>
        <a:lstStyle/>
        <a:p>
          <a:endParaRPr lang="en-US"/>
        </a:p>
      </dgm:t>
    </dgm:pt>
    <dgm:pt modelId="{27EC618A-6445-4836-8E7C-ECAF23846269}">
      <dgm:prSet/>
      <dgm:spPr/>
      <dgm:t>
        <a:bodyPr/>
        <a:lstStyle/>
        <a:p>
          <a:pPr>
            <a:lnSpc>
              <a:spcPct val="100000"/>
            </a:lnSpc>
          </a:pPr>
          <a:r>
            <a:rPr lang="en-US" dirty="0"/>
            <a:t>Email questions or concerns. Request to be part of the updated survey at </a:t>
          </a:r>
          <a:r>
            <a:rPr lang="en-US" dirty="0">
              <a:hlinkClick xmlns:r="http://schemas.openxmlformats.org/officeDocument/2006/relationships" r:id="rId1">
                <a:extLst>
                  <a:ext uri="{A12FA001-AC4F-418D-AE19-62706E023703}">
                    <ahyp:hlinkClr xmlns:ahyp="http://schemas.microsoft.com/office/drawing/2018/hyperlinkcolor" val="tx"/>
                  </a:ext>
                </a:extLst>
              </a:hlinkClick>
            </a:rPr>
            <a:t>compplanupdate@carolinemd.org</a:t>
          </a:r>
          <a:r>
            <a:rPr lang="en-US" dirty="0"/>
            <a:t> </a:t>
          </a:r>
        </a:p>
      </dgm:t>
    </dgm:pt>
    <dgm:pt modelId="{808145E3-EC39-4447-A75D-E0FC4EF7478E}" type="parTrans" cxnId="{330F1ABC-722F-4751-AD46-33B7F2139C26}">
      <dgm:prSet/>
      <dgm:spPr/>
      <dgm:t>
        <a:bodyPr/>
        <a:lstStyle/>
        <a:p>
          <a:endParaRPr lang="en-US"/>
        </a:p>
      </dgm:t>
    </dgm:pt>
    <dgm:pt modelId="{BA63AEFE-8C1B-40BA-A92C-04652DFB1627}" type="sibTrans" cxnId="{330F1ABC-722F-4751-AD46-33B7F2139C26}">
      <dgm:prSet/>
      <dgm:spPr/>
      <dgm:t>
        <a:bodyPr/>
        <a:lstStyle/>
        <a:p>
          <a:endParaRPr lang="en-US"/>
        </a:p>
      </dgm:t>
    </dgm:pt>
    <dgm:pt modelId="{A4D788DF-23D4-40E1-9C19-6B42F6F55D05}">
      <dgm:prSet custT="1"/>
      <dgm:spPr/>
      <dgm:t>
        <a:bodyPr/>
        <a:lstStyle/>
        <a:p>
          <a:pPr>
            <a:lnSpc>
              <a:spcPct val="100000"/>
            </a:lnSpc>
          </a:pPr>
          <a:r>
            <a:rPr lang="en-US" sz="1800" dirty="0"/>
            <a:t>Visit the Caroline County government website at </a:t>
          </a:r>
          <a:r>
            <a:rPr lang="en-US" sz="1800" dirty="0">
              <a:hlinkClick xmlns:r="http://schemas.openxmlformats.org/officeDocument/2006/relationships" r:id="rId2">
                <a:extLst>
                  <a:ext uri="{A12FA001-AC4F-418D-AE19-62706E023703}">
                    <ahyp:hlinkClr xmlns:ahyp="http://schemas.microsoft.com/office/drawing/2018/hyperlinkcolor" val="tx"/>
                  </a:ext>
                </a:extLst>
              </a:hlinkClick>
            </a:rPr>
            <a:t>www.carolinemd.org/654/Caroline-County-Comprehensive-Plan</a:t>
          </a:r>
          <a:r>
            <a:rPr lang="en-US" sz="1800" dirty="0"/>
            <a:t> </a:t>
          </a:r>
        </a:p>
        <a:p>
          <a:pPr>
            <a:lnSpc>
              <a:spcPct val="100000"/>
            </a:lnSpc>
          </a:pPr>
          <a:r>
            <a:rPr lang="en-US" sz="1800" dirty="0"/>
            <a:t>Facebook = Caroline County Government </a:t>
          </a:r>
        </a:p>
      </dgm:t>
    </dgm:pt>
    <dgm:pt modelId="{1D54BF34-272E-4635-80D8-E117E538CA26}" type="parTrans" cxnId="{86C38B4E-C3A8-4489-965D-D6645A6A8F08}">
      <dgm:prSet/>
      <dgm:spPr/>
      <dgm:t>
        <a:bodyPr/>
        <a:lstStyle/>
        <a:p>
          <a:endParaRPr lang="en-US"/>
        </a:p>
      </dgm:t>
    </dgm:pt>
    <dgm:pt modelId="{D7BACD26-52C2-4D50-8B7E-773597CF74A8}" type="sibTrans" cxnId="{86C38B4E-C3A8-4489-965D-D6645A6A8F08}">
      <dgm:prSet/>
      <dgm:spPr/>
      <dgm:t>
        <a:bodyPr/>
        <a:lstStyle/>
        <a:p>
          <a:endParaRPr lang="en-US"/>
        </a:p>
      </dgm:t>
    </dgm:pt>
    <dgm:pt modelId="{74DE61AA-3D87-4B0A-B1A2-EF516C87E3C8}">
      <dgm:prSet custT="1"/>
      <dgm:spPr/>
      <dgm:t>
        <a:bodyPr/>
        <a:lstStyle/>
        <a:p>
          <a:pPr>
            <a:lnSpc>
              <a:spcPct val="100000"/>
            </a:lnSpc>
          </a:pPr>
          <a:r>
            <a:rPr lang="en-US" sz="1600" dirty="0"/>
            <a:t>Updates on the Planning Commission meetings, Public Outreach Schedule and more will be listed and updated regularly.</a:t>
          </a:r>
        </a:p>
      </dgm:t>
    </dgm:pt>
    <dgm:pt modelId="{6A7FA588-32B0-419D-8993-285B27A011EC}" type="parTrans" cxnId="{78732248-8FA4-42D0-816E-6AFD5A36F404}">
      <dgm:prSet/>
      <dgm:spPr/>
      <dgm:t>
        <a:bodyPr/>
        <a:lstStyle/>
        <a:p>
          <a:endParaRPr lang="en-US"/>
        </a:p>
      </dgm:t>
    </dgm:pt>
    <dgm:pt modelId="{CB03C09F-B753-432C-8FDD-955924C32673}" type="sibTrans" cxnId="{78732248-8FA4-42D0-816E-6AFD5A36F404}">
      <dgm:prSet/>
      <dgm:spPr/>
      <dgm:t>
        <a:bodyPr/>
        <a:lstStyle/>
        <a:p>
          <a:endParaRPr lang="en-US"/>
        </a:p>
      </dgm:t>
    </dgm:pt>
    <dgm:pt modelId="{AC27B0FA-D707-4C7B-B263-1C4DB21C2F58}" type="pres">
      <dgm:prSet presAssocID="{3789B497-D351-4E14-98E5-7841CA39B407}" presName="root" presStyleCnt="0">
        <dgm:presLayoutVars>
          <dgm:dir/>
          <dgm:resizeHandles val="exact"/>
        </dgm:presLayoutVars>
      </dgm:prSet>
      <dgm:spPr/>
    </dgm:pt>
    <dgm:pt modelId="{72F9398C-83B2-42F6-8067-35C8E91ACA78}" type="pres">
      <dgm:prSet presAssocID="{27EC618A-6445-4836-8E7C-ECAF23846269}" presName="compNode" presStyleCnt="0"/>
      <dgm:spPr/>
    </dgm:pt>
    <dgm:pt modelId="{34A6F3E6-043B-4616-808C-7DBF43D3BCD3}" type="pres">
      <dgm:prSet presAssocID="{27EC618A-6445-4836-8E7C-ECAF23846269}" presName="bgRect" presStyleLbl="bgShp" presStyleIdx="0" presStyleCnt="2"/>
      <dgm:spPr>
        <a:solidFill>
          <a:srgbClr val="0070C0"/>
        </a:solidFill>
      </dgm:spPr>
    </dgm:pt>
    <dgm:pt modelId="{A613F7C6-8526-457C-9FCE-04F29E4CA3ED}" type="pres">
      <dgm:prSet presAssocID="{27EC618A-6445-4836-8E7C-ECAF23846269}" presName="iconRect" presStyleLbl="node1" presStyleIdx="0"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mail"/>
        </a:ext>
      </dgm:extLst>
    </dgm:pt>
    <dgm:pt modelId="{1E02F206-CEB8-496B-AB7C-6D07FB25EFDA}" type="pres">
      <dgm:prSet presAssocID="{27EC618A-6445-4836-8E7C-ECAF23846269}" presName="spaceRect" presStyleCnt="0"/>
      <dgm:spPr/>
    </dgm:pt>
    <dgm:pt modelId="{9A01C645-9AEA-4529-8996-09934A6484AB}" type="pres">
      <dgm:prSet presAssocID="{27EC618A-6445-4836-8E7C-ECAF23846269}" presName="parTx" presStyleLbl="revTx" presStyleIdx="0" presStyleCnt="3">
        <dgm:presLayoutVars>
          <dgm:chMax val="0"/>
          <dgm:chPref val="0"/>
        </dgm:presLayoutVars>
      </dgm:prSet>
      <dgm:spPr/>
    </dgm:pt>
    <dgm:pt modelId="{06AEA458-DDD1-421E-9803-AB521B05C535}" type="pres">
      <dgm:prSet presAssocID="{BA63AEFE-8C1B-40BA-A92C-04652DFB1627}" presName="sibTrans" presStyleCnt="0"/>
      <dgm:spPr/>
    </dgm:pt>
    <dgm:pt modelId="{2DEF514C-40AF-4F79-A2FB-93A408B1ABD9}" type="pres">
      <dgm:prSet presAssocID="{A4D788DF-23D4-40E1-9C19-6B42F6F55D05}" presName="compNode" presStyleCnt="0"/>
      <dgm:spPr/>
    </dgm:pt>
    <dgm:pt modelId="{26B7EB46-5FFB-45A1-A672-787E82D1B94A}" type="pres">
      <dgm:prSet presAssocID="{A4D788DF-23D4-40E1-9C19-6B42F6F55D05}" presName="bgRect" presStyleLbl="bgShp" presStyleIdx="1" presStyleCnt="2"/>
      <dgm:spPr/>
    </dgm:pt>
    <dgm:pt modelId="{E2C70AA1-F7A1-4A0C-AA99-48698FA902D1}" type="pres">
      <dgm:prSet presAssocID="{A4D788DF-23D4-40E1-9C19-6B42F6F55D05}" presName="iconRect" presStyleLbl="node1" presStyleIdx="1" presStyleCnt="2"/>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eting"/>
        </a:ext>
      </dgm:extLst>
    </dgm:pt>
    <dgm:pt modelId="{D9A36BFF-4BE1-4F39-8846-19129BB72439}" type="pres">
      <dgm:prSet presAssocID="{A4D788DF-23D4-40E1-9C19-6B42F6F55D05}" presName="spaceRect" presStyleCnt="0"/>
      <dgm:spPr/>
    </dgm:pt>
    <dgm:pt modelId="{DE2FE242-6FDE-4610-A2F6-7DB2C57565A8}" type="pres">
      <dgm:prSet presAssocID="{A4D788DF-23D4-40E1-9C19-6B42F6F55D05}" presName="parTx" presStyleLbl="revTx" presStyleIdx="1" presStyleCnt="3" custScaleX="107261">
        <dgm:presLayoutVars>
          <dgm:chMax val="0"/>
          <dgm:chPref val="0"/>
        </dgm:presLayoutVars>
      </dgm:prSet>
      <dgm:spPr/>
    </dgm:pt>
    <dgm:pt modelId="{880473EE-EC93-4738-AC79-5620DFD007E4}" type="pres">
      <dgm:prSet presAssocID="{A4D788DF-23D4-40E1-9C19-6B42F6F55D05}" presName="desTx" presStyleLbl="revTx" presStyleIdx="2" presStyleCnt="3">
        <dgm:presLayoutVars/>
      </dgm:prSet>
      <dgm:spPr/>
    </dgm:pt>
  </dgm:ptLst>
  <dgm:cxnLst>
    <dgm:cxn modelId="{58751D0F-A1E0-44F0-ABF7-D94B6FDA9938}" type="presOf" srcId="{27EC618A-6445-4836-8E7C-ECAF23846269}" destId="{9A01C645-9AEA-4529-8996-09934A6484AB}" srcOrd="0" destOrd="0" presId="urn:microsoft.com/office/officeart/2018/2/layout/IconVerticalSolidList"/>
    <dgm:cxn modelId="{9947AE3E-F104-4FAD-AE64-D083F2C16CE8}" type="presOf" srcId="{3789B497-D351-4E14-98E5-7841CA39B407}" destId="{AC27B0FA-D707-4C7B-B263-1C4DB21C2F58}" srcOrd="0" destOrd="0" presId="urn:microsoft.com/office/officeart/2018/2/layout/IconVerticalSolidList"/>
    <dgm:cxn modelId="{78732248-8FA4-42D0-816E-6AFD5A36F404}" srcId="{A4D788DF-23D4-40E1-9C19-6B42F6F55D05}" destId="{74DE61AA-3D87-4B0A-B1A2-EF516C87E3C8}" srcOrd="0" destOrd="0" parTransId="{6A7FA588-32B0-419D-8993-285B27A011EC}" sibTransId="{CB03C09F-B753-432C-8FDD-955924C32673}"/>
    <dgm:cxn modelId="{4945C84C-6407-4CD7-826A-24048643EFAD}" type="presOf" srcId="{A4D788DF-23D4-40E1-9C19-6B42F6F55D05}" destId="{DE2FE242-6FDE-4610-A2F6-7DB2C57565A8}" srcOrd="0" destOrd="0" presId="urn:microsoft.com/office/officeart/2018/2/layout/IconVerticalSolidList"/>
    <dgm:cxn modelId="{86C38B4E-C3A8-4489-965D-D6645A6A8F08}" srcId="{3789B497-D351-4E14-98E5-7841CA39B407}" destId="{A4D788DF-23D4-40E1-9C19-6B42F6F55D05}" srcOrd="1" destOrd="0" parTransId="{1D54BF34-272E-4635-80D8-E117E538CA26}" sibTransId="{D7BACD26-52C2-4D50-8B7E-773597CF74A8}"/>
    <dgm:cxn modelId="{330F1ABC-722F-4751-AD46-33B7F2139C26}" srcId="{3789B497-D351-4E14-98E5-7841CA39B407}" destId="{27EC618A-6445-4836-8E7C-ECAF23846269}" srcOrd="0" destOrd="0" parTransId="{808145E3-EC39-4447-A75D-E0FC4EF7478E}" sibTransId="{BA63AEFE-8C1B-40BA-A92C-04652DFB1627}"/>
    <dgm:cxn modelId="{BC6A68FD-320B-4911-A98F-027AE5DCCDBD}" type="presOf" srcId="{74DE61AA-3D87-4B0A-B1A2-EF516C87E3C8}" destId="{880473EE-EC93-4738-AC79-5620DFD007E4}" srcOrd="0" destOrd="0" presId="urn:microsoft.com/office/officeart/2018/2/layout/IconVerticalSolidList"/>
    <dgm:cxn modelId="{C4592743-B7A5-46BF-AD5E-ED3C39541606}" type="presParOf" srcId="{AC27B0FA-D707-4C7B-B263-1C4DB21C2F58}" destId="{72F9398C-83B2-42F6-8067-35C8E91ACA78}" srcOrd="0" destOrd="0" presId="urn:microsoft.com/office/officeart/2018/2/layout/IconVerticalSolidList"/>
    <dgm:cxn modelId="{9C927C84-07D3-411E-BA36-30DAD024A19B}" type="presParOf" srcId="{72F9398C-83B2-42F6-8067-35C8E91ACA78}" destId="{34A6F3E6-043B-4616-808C-7DBF43D3BCD3}" srcOrd="0" destOrd="0" presId="urn:microsoft.com/office/officeart/2018/2/layout/IconVerticalSolidList"/>
    <dgm:cxn modelId="{95BF4AF1-0B67-4DC3-9EC5-4B0234EE2BB5}" type="presParOf" srcId="{72F9398C-83B2-42F6-8067-35C8E91ACA78}" destId="{A613F7C6-8526-457C-9FCE-04F29E4CA3ED}" srcOrd="1" destOrd="0" presId="urn:microsoft.com/office/officeart/2018/2/layout/IconVerticalSolidList"/>
    <dgm:cxn modelId="{427E1764-26C7-4E87-996B-E8E8E16B6BD3}" type="presParOf" srcId="{72F9398C-83B2-42F6-8067-35C8E91ACA78}" destId="{1E02F206-CEB8-496B-AB7C-6D07FB25EFDA}" srcOrd="2" destOrd="0" presId="urn:microsoft.com/office/officeart/2018/2/layout/IconVerticalSolidList"/>
    <dgm:cxn modelId="{E108B118-0F79-4BB2-A472-5AB3C29A8412}" type="presParOf" srcId="{72F9398C-83B2-42F6-8067-35C8E91ACA78}" destId="{9A01C645-9AEA-4529-8996-09934A6484AB}" srcOrd="3" destOrd="0" presId="urn:microsoft.com/office/officeart/2018/2/layout/IconVerticalSolidList"/>
    <dgm:cxn modelId="{AD1D9357-09A5-48ED-B841-0CE6B7313623}" type="presParOf" srcId="{AC27B0FA-D707-4C7B-B263-1C4DB21C2F58}" destId="{06AEA458-DDD1-421E-9803-AB521B05C535}" srcOrd="1" destOrd="0" presId="urn:microsoft.com/office/officeart/2018/2/layout/IconVerticalSolidList"/>
    <dgm:cxn modelId="{A6B00CD5-DE35-4511-ADCE-652282C88C11}" type="presParOf" srcId="{AC27B0FA-D707-4C7B-B263-1C4DB21C2F58}" destId="{2DEF514C-40AF-4F79-A2FB-93A408B1ABD9}" srcOrd="2" destOrd="0" presId="urn:microsoft.com/office/officeart/2018/2/layout/IconVerticalSolidList"/>
    <dgm:cxn modelId="{CE2A1E3E-6CBF-4723-8930-FDD56A97A0B5}" type="presParOf" srcId="{2DEF514C-40AF-4F79-A2FB-93A408B1ABD9}" destId="{26B7EB46-5FFB-45A1-A672-787E82D1B94A}" srcOrd="0" destOrd="0" presId="urn:microsoft.com/office/officeart/2018/2/layout/IconVerticalSolidList"/>
    <dgm:cxn modelId="{2532F2AB-6625-48D0-9088-28E7E16BAC5E}" type="presParOf" srcId="{2DEF514C-40AF-4F79-A2FB-93A408B1ABD9}" destId="{E2C70AA1-F7A1-4A0C-AA99-48698FA902D1}" srcOrd="1" destOrd="0" presId="urn:microsoft.com/office/officeart/2018/2/layout/IconVerticalSolidList"/>
    <dgm:cxn modelId="{51BC499D-0A5D-4687-B6CB-92F015986A98}" type="presParOf" srcId="{2DEF514C-40AF-4F79-A2FB-93A408B1ABD9}" destId="{D9A36BFF-4BE1-4F39-8846-19129BB72439}" srcOrd="2" destOrd="0" presId="urn:microsoft.com/office/officeart/2018/2/layout/IconVerticalSolidList"/>
    <dgm:cxn modelId="{11CD29F6-BFEE-453E-9026-26AD931A22A2}" type="presParOf" srcId="{2DEF514C-40AF-4F79-A2FB-93A408B1ABD9}" destId="{DE2FE242-6FDE-4610-A2F6-7DB2C57565A8}" srcOrd="3" destOrd="0" presId="urn:microsoft.com/office/officeart/2018/2/layout/IconVerticalSolidList"/>
    <dgm:cxn modelId="{8D3C17C8-813E-432A-A5BD-2D893FAB9C93}" type="presParOf" srcId="{2DEF514C-40AF-4F79-A2FB-93A408B1ABD9}" destId="{880473EE-EC93-4738-AC79-5620DFD007E4}"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6F3E6-043B-4616-808C-7DBF43D3BCD3}">
      <dsp:nvSpPr>
        <dsp:cNvPr id="0" name=""/>
        <dsp:cNvSpPr/>
      </dsp:nvSpPr>
      <dsp:spPr>
        <a:xfrm>
          <a:off x="0" y="365388"/>
          <a:ext cx="10515600" cy="1550567"/>
        </a:xfrm>
        <a:prstGeom prst="roundRect">
          <a:avLst>
            <a:gd name="adj" fmla="val 10000"/>
          </a:avLst>
        </a:prstGeom>
        <a:solidFill>
          <a:srgbClr val="0070C0"/>
        </a:solidFill>
        <a:ln>
          <a:noFill/>
        </a:ln>
        <a:effectLst/>
      </dsp:spPr>
      <dsp:style>
        <a:lnRef idx="0">
          <a:scrgbClr r="0" g="0" b="0"/>
        </a:lnRef>
        <a:fillRef idx="1">
          <a:scrgbClr r="0" g="0" b="0"/>
        </a:fillRef>
        <a:effectRef idx="0">
          <a:scrgbClr r="0" g="0" b="0"/>
        </a:effectRef>
        <a:fontRef idx="minor"/>
      </dsp:style>
    </dsp:sp>
    <dsp:sp modelId="{A613F7C6-8526-457C-9FCE-04F29E4CA3ED}">
      <dsp:nvSpPr>
        <dsp:cNvPr id="0" name=""/>
        <dsp:cNvSpPr/>
      </dsp:nvSpPr>
      <dsp:spPr>
        <a:xfrm>
          <a:off x="469046" y="714266"/>
          <a:ext cx="852812" cy="85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01C645-9AEA-4529-8996-09934A6484AB}">
      <dsp:nvSpPr>
        <dsp:cNvPr id="0" name=""/>
        <dsp:cNvSpPr/>
      </dsp:nvSpPr>
      <dsp:spPr>
        <a:xfrm>
          <a:off x="1790905" y="365388"/>
          <a:ext cx="8723026" cy="1550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102" tIns="164102" rIns="164102" bIns="164102" numCol="1" spcCol="1270" anchor="ctr" anchorCtr="0">
          <a:noAutofit/>
        </a:bodyPr>
        <a:lstStyle/>
        <a:p>
          <a:pPr marL="0" lvl="0" indent="0" algn="l" defTabSz="1111250">
            <a:lnSpc>
              <a:spcPct val="100000"/>
            </a:lnSpc>
            <a:spcBef>
              <a:spcPct val="0"/>
            </a:spcBef>
            <a:spcAft>
              <a:spcPct val="35000"/>
            </a:spcAft>
            <a:buNone/>
          </a:pPr>
          <a:r>
            <a:rPr lang="en-US" sz="2500" kern="1200" dirty="0"/>
            <a:t>Email questions or concerns. Request to be part of the updated survey at </a:t>
          </a:r>
          <a:r>
            <a:rPr lang="en-US" sz="2500" kern="1200" dirty="0">
              <a:hlinkClick xmlns:r="http://schemas.openxmlformats.org/officeDocument/2006/relationships" r:id="rId3">
                <a:extLst>
                  <a:ext uri="{A12FA001-AC4F-418D-AE19-62706E023703}">
                    <ahyp:hlinkClr xmlns:ahyp="http://schemas.microsoft.com/office/drawing/2018/hyperlinkcolor" val="tx"/>
                  </a:ext>
                </a:extLst>
              </a:hlinkClick>
            </a:rPr>
            <a:t>compplanupdate@carolinemd.org</a:t>
          </a:r>
          <a:r>
            <a:rPr lang="en-US" sz="2500" kern="1200" dirty="0"/>
            <a:t> </a:t>
          </a:r>
        </a:p>
      </dsp:txBody>
      <dsp:txXfrm>
        <a:off x="1790905" y="365388"/>
        <a:ext cx="8723026" cy="1550567"/>
      </dsp:txXfrm>
    </dsp:sp>
    <dsp:sp modelId="{26B7EB46-5FFB-45A1-A672-787E82D1B94A}">
      <dsp:nvSpPr>
        <dsp:cNvPr id="0" name=""/>
        <dsp:cNvSpPr/>
      </dsp:nvSpPr>
      <dsp:spPr>
        <a:xfrm>
          <a:off x="0" y="2226373"/>
          <a:ext cx="10515600" cy="1550567"/>
        </a:xfrm>
        <a:prstGeom prst="roundRect">
          <a:avLst>
            <a:gd name="adj" fmla="val 10000"/>
          </a:avLst>
        </a:prstGeom>
        <a:solidFill>
          <a:schemeClr val="accent5">
            <a:hueOff val="-12152150"/>
            <a:satOff val="-826"/>
            <a:lumOff val="1961"/>
            <a:alphaOff val="0"/>
          </a:schemeClr>
        </a:solidFill>
        <a:ln>
          <a:noFill/>
        </a:ln>
        <a:effectLst/>
      </dsp:spPr>
      <dsp:style>
        <a:lnRef idx="0">
          <a:scrgbClr r="0" g="0" b="0"/>
        </a:lnRef>
        <a:fillRef idx="1">
          <a:scrgbClr r="0" g="0" b="0"/>
        </a:fillRef>
        <a:effectRef idx="0">
          <a:scrgbClr r="0" g="0" b="0"/>
        </a:effectRef>
        <a:fontRef idx="minor"/>
      </dsp:style>
    </dsp:sp>
    <dsp:sp modelId="{E2C70AA1-F7A1-4A0C-AA99-48698FA902D1}">
      <dsp:nvSpPr>
        <dsp:cNvPr id="0" name=""/>
        <dsp:cNvSpPr/>
      </dsp:nvSpPr>
      <dsp:spPr>
        <a:xfrm>
          <a:off x="469046" y="2575250"/>
          <a:ext cx="852812" cy="852812"/>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E2FE242-6FDE-4610-A2F6-7DB2C57565A8}">
      <dsp:nvSpPr>
        <dsp:cNvPr id="0" name=""/>
        <dsp:cNvSpPr/>
      </dsp:nvSpPr>
      <dsp:spPr>
        <a:xfrm>
          <a:off x="1619109" y="2226373"/>
          <a:ext cx="5075611" cy="1550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102" tIns="164102" rIns="164102" bIns="164102" numCol="1" spcCol="1270" anchor="ctr" anchorCtr="0">
          <a:noAutofit/>
        </a:bodyPr>
        <a:lstStyle/>
        <a:p>
          <a:pPr marL="0" lvl="0" indent="0" algn="l" defTabSz="800100">
            <a:lnSpc>
              <a:spcPct val="100000"/>
            </a:lnSpc>
            <a:spcBef>
              <a:spcPct val="0"/>
            </a:spcBef>
            <a:spcAft>
              <a:spcPct val="35000"/>
            </a:spcAft>
            <a:buNone/>
          </a:pPr>
          <a:r>
            <a:rPr lang="en-US" sz="1800" kern="1200" dirty="0"/>
            <a:t>Visit the Caroline County government website at </a:t>
          </a:r>
          <a:r>
            <a:rPr lang="en-US" sz="1800" kern="1200" dirty="0">
              <a:hlinkClick xmlns:r="http://schemas.openxmlformats.org/officeDocument/2006/relationships" r:id="rId6">
                <a:extLst>
                  <a:ext uri="{A12FA001-AC4F-418D-AE19-62706E023703}">
                    <ahyp:hlinkClr xmlns:ahyp="http://schemas.microsoft.com/office/drawing/2018/hyperlinkcolor" val="tx"/>
                  </a:ext>
                </a:extLst>
              </a:hlinkClick>
            </a:rPr>
            <a:t>www.carolinemd.org/654/Caroline-County-Comprehensive-Plan</a:t>
          </a:r>
          <a:r>
            <a:rPr lang="en-US" sz="1800" kern="1200" dirty="0"/>
            <a:t> </a:t>
          </a:r>
        </a:p>
        <a:p>
          <a:pPr marL="0" lvl="0" indent="0" algn="l" defTabSz="800100">
            <a:lnSpc>
              <a:spcPct val="100000"/>
            </a:lnSpc>
            <a:spcBef>
              <a:spcPct val="0"/>
            </a:spcBef>
            <a:spcAft>
              <a:spcPct val="35000"/>
            </a:spcAft>
            <a:buNone/>
          </a:pPr>
          <a:r>
            <a:rPr lang="en-US" sz="1800" kern="1200" dirty="0"/>
            <a:t>Facebook = Caroline County Government </a:t>
          </a:r>
        </a:p>
      </dsp:txBody>
      <dsp:txXfrm>
        <a:off x="1619109" y="2226373"/>
        <a:ext cx="5075611" cy="1550567"/>
      </dsp:txXfrm>
    </dsp:sp>
    <dsp:sp modelId="{880473EE-EC93-4738-AC79-5620DFD007E4}">
      <dsp:nvSpPr>
        <dsp:cNvPr id="0" name=""/>
        <dsp:cNvSpPr/>
      </dsp:nvSpPr>
      <dsp:spPr>
        <a:xfrm>
          <a:off x="6522925" y="2226373"/>
          <a:ext cx="3990089" cy="1551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166" tIns="164166" rIns="164166" bIns="164166" numCol="1" spcCol="1270" anchor="ctr" anchorCtr="0">
          <a:noAutofit/>
        </a:bodyPr>
        <a:lstStyle/>
        <a:p>
          <a:pPr marL="0" lvl="0" indent="0" algn="l" defTabSz="711200">
            <a:lnSpc>
              <a:spcPct val="100000"/>
            </a:lnSpc>
            <a:spcBef>
              <a:spcPct val="0"/>
            </a:spcBef>
            <a:spcAft>
              <a:spcPct val="35000"/>
            </a:spcAft>
            <a:buNone/>
          </a:pPr>
          <a:r>
            <a:rPr lang="en-US" sz="1600" kern="1200" dirty="0"/>
            <a:t>Updates on the Planning Commission meetings, Public Outreach Schedule and more will be listed and updated regularly.</a:t>
          </a:r>
        </a:p>
      </dsp:txBody>
      <dsp:txXfrm>
        <a:off x="6522925" y="2226373"/>
        <a:ext cx="3990089" cy="155117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9D857DAC-B738-4319-A008-E5E48A30CB0B}" type="datetimeFigureOut">
              <a:rPr lang="en-US" smtClean="0"/>
              <a:t>3/19/2026</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5D4EE555-8120-4C1D-960F-6DB76D44201A}" type="slidenum">
              <a:rPr lang="en-US" smtClean="0"/>
              <a:t>‹#›</a:t>
            </a:fld>
            <a:endParaRPr lang="en-US" dirty="0"/>
          </a:p>
        </p:txBody>
      </p:sp>
    </p:spTree>
    <p:extLst>
      <p:ext uri="{BB962C8B-B14F-4D97-AF65-F5344CB8AC3E}">
        <p14:creationId xmlns:p14="http://schemas.microsoft.com/office/powerpoint/2010/main" val="4162075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4EE555-8120-4C1D-960F-6DB76D44201A}" type="slidenum">
              <a:rPr lang="en-US" smtClean="0"/>
              <a:t>10</a:t>
            </a:fld>
            <a:endParaRPr lang="en-US" dirty="0"/>
          </a:p>
        </p:txBody>
      </p:sp>
    </p:spTree>
    <p:extLst>
      <p:ext uri="{BB962C8B-B14F-4D97-AF65-F5344CB8AC3E}">
        <p14:creationId xmlns:p14="http://schemas.microsoft.com/office/powerpoint/2010/main" val="1313935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4EE555-8120-4C1D-960F-6DB76D44201A}" type="slidenum">
              <a:rPr lang="en-US" smtClean="0"/>
              <a:t>11</a:t>
            </a:fld>
            <a:endParaRPr lang="en-US" dirty="0"/>
          </a:p>
        </p:txBody>
      </p:sp>
    </p:spTree>
    <p:extLst>
      <p:ext uri="{BB962C8B-B14F-4D97-AF65-F5344CB8AC3E}">
        <p14:creationId xmlns:p14="http://schemas.microsoft.com/office/powerpoint/2010/main" val="1044110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8AA06-3AAD-C498-8D4F-8DF753FA5E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8CA240-8CB6-3867-759C-6D5E5C71B0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F6F21-1726-4C00-4DFF-C59D0B7326FC}"/>
              </a:ext>
            </a:extLst>
          </p:cNvPr>
          <p:cNvSpPr>
            <a:spLocks noGrp="1"/>
          </p:cNvSpPr>
          <p:nvPr>
            <p:ph type="dt" sz="half" idx="10"/>
          </p:nvPr>
        </p:nvSpPr>
        <p:spPr/>
        <p:txBody>
          <a:bodyPr/>
          <a:lstStyle/>
          <a:p>
            <a:fld id="{0A9EEE64-B389-4F85-A4D7-589D3F863CCE}" type="datetimeFigureOut">
              <a:rPr lang="en-US" smtClean="0"/>
              <a:t>3/19/2026</a:t>
            </a:fld>
            <a:endParaRPr lang="en-US" dirty="0"/>
          </a:p>
        </p:txBody>
      </p:sp>
      <p:sp>
        <p:nvSpPr>
          <p:cNvPr id="5" name="Footer Placeholder 4">
            <a:extLst>
              <a:ext uri="{FF2B5EF4-FFF2-40B4-BE49-F238E27FC236}">
                <a16:creationId xmlns:a16="http://schemas.microsoft.com/office/drawing/2014/main" id="{95D4E84F-A64F-DE41-AE84-9A8F21D376C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F429BAE-BD2A-03DB-39F7-6AF63333F29B}"/>
              </a:ext>
            </a:extLst>
          </p:cNvPr>
          <p:cNvSpPr>
            <a:spLocks noGrp="1"/>
          </p:cNvSpPr>
          <p:nvPr>
            <p:ph type="sldNum" sz="quarter" idx="12"/>
          </p:nvPr>
        </p:nvSpPr>
        <p:spPr/>
        <p:txBody>
          <a:bodyPr/>
          <a:lstStyle/>
          <a:p>
            <a:fld id="{43A8CF2B-8844-4C85-A6BE-C29B597EFEA1}" type="slidenum">
              <a:rPr lang="en-US" smtClean="0"/>
              <a:t>‹#›</a:t>
            </a:fld>
            <a:endParaRPr lang="en-US" dirty="0"/>
          </a:p>
        </p:txBody>
      </p:sp>
    </p:spTree>
    <p:extLst>
      <p:ext uri="{BB962C8B-B14F-4D97-AF65-F5344CB8AC3E}">
        <p14:creationId xmlns:p14="http://schemas.microsoft.com/office/powerpoint/2010/main" val="1832601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2EAF2-D922-1B5B-A9E3-E1DE94FCB8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4DA570-9F7F-0085-EC7A-A8CF4EF743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7914F7-3BCD-29A3-F8E8-46FEA65AD0CE}"/>
              </a:ext>
            </a:extLst>
          </p:cNvPr>
          <p:cNvSpPr>
            <a:spLocks noGrp="1"/>
          </p:cNvSpPr>
          <p:nvPr>
            <p:ph type="dt" sz="half" idx="10"/>
          </p:nvPr>
        </p:nvSpPr>
        <p:spPr/>
        <p:txBody>
          <a:bodyPr/>
          <a:lstStyle/>
          <a:p>
            <a:fld id="{0A9EEE64-B389-4F85-A4D7-589D3F863CCE}" type="datetimeFigureOut">
              <a:rPr lang="en-US" smtClean="0"/>
              <a:t>3/19/2026</a:t>
            </a:fld>
            <a:endParaRPr lang="en-US" dirty="0"/>
          </a:p>
        </p:txBody>
      </p:sp>
      <p:sp>
        <p:nvSpPr>
          <p:cNvPr id="5" name="Footer Placeholder 4">
            <a:extLst>
              <a:ext uri="{FF2B5EF4-FFF2-40B4-BE49-F238E27FC236}">
                <a16:creationId xmlns:a16="http://schemas.microsoft.com/office/drawing/2014/main" id="{10F96C56-430C-BCC8-36AF-27460F56581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9219EFB-ABA9-EC39-9778-3662D978FFFF}"/>
              </a:ext>
            </a:extLst>
          </p:cNvPr>
          <p:cNvSpPr>
            <a:spLocks noGrp="1"/>
          </p:cNvSpPr>
          <p:nvPr>
            <p:ph type="sldNum" sz="quarter" idx="12"/>
          </p:nvPr>
        </p:nvSpPr>
        <p:spPr/>
        <p:txBody>
          <a:bodyPr/>
          <a:lstStyle/>
          <a:p>
            <a:fld id="{43A8CF2B-8844-4C85-A6BE-C29B597EFEA1}" type="slidenum">
              <a:rPr lang="en-US" smtClean="0"/>
              <a:t>‹#›</a:t>
            </a:fld>
            <a:endParaRPr lang="en-US" dirty="0"/>
          </a:p>
        </p:txBody>
      </p:sp>
    </p:spTree>
    <p:extLst>
      <p:ext uri="{BB962C8B-B14F-4D97-AF65-F5344CB8AC3E}">
        <p14:creationId xmlns:p14="http://schemas.microsoft.com/office/powerpoint/2010/main" val="3343925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C7C37D-E99C-9966-BC9B-DBFE78A8BE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DD59C9-3A65-F2DE-3E51-1F9D216A19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AF8622-9EC5-4057-0737-7D819012A51D}"/>
              </a:ext>
            </a:extLst>
          </p:cNvPr>
          <p:cNvSpPr>
            <a:spLocks noGrp="1"/>
          </p:cNvSpPr>
          <p:nvPr>
            <p:ph type="dt" sz="half" idx="10"/>
          </p:nvPr>
        </p:nvSpPr>
        <p:spPr/>
        <p:txBody>
          <a:bodyPr/>
          <a:lstStyle/>
          <a:p>
            <a:fld id="{0A9EEE64-B389-4F85-A4D7-589D3F863CCE}" type="datetimeFigureOut">
              <a:rPr lang="en-US" smtClean="0"/>
              <a:t>3/19/2026</a:t>
            </a:fld>
            <a:endParaRPr lang="en-US" dirty="0"/>
          </a:p>
        </p:txBody>
      </p:sp>
      <p:sp>
        <p:nvSpPr>
          <p:cNvPr id="5" name="Footer Placeholder 4">
            <a:extLst>
              <a:ext uri="{FF2B5EF4-FFF2-40B4-BE49-F238E27FC236}">
                <a16:creationId xmlns:a16="http://schemas.microsoft.com/office/drawing/2014/main" id="{3FE77F1C-6D1B-1A6D-90D7-5D7768C4F74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14202DE-4178-C015-7006-885397CF3CF6}"/>
              </a:ext>
            </a:extLst>
          </p:cNvPr>
          <p:cNvSpPr>
            <a:spLocks noGrp="1"/>
          </p:cNvSpPr>
          <p:nvPr>
            <p:ph type="sldNum" sz="quarter" idx="12"/>
          </p:nvPr>
        </p:nvSpPr>
        <p:spPr/>
        <p:txBody>
          <a:bodyPr/>
          <a:lstStyle/>
          <a:p>
            <a:fld id="{43A8CF2B-8844-4C85-A6BE-C29B597EFEA1}" type="slidenum">
              <a:rPr lang="en-US" smtClean="0"/>
              <a:t>‹#›</a:t>
            </a:fld>
            <a:endParaRPr lang="en-US" dirty="0"/>
          </a:p>
        </p:txBody>
      </p:sp>
    </p:spTree>
    <p:extLst>
      <p:ext uri="{BB962C8B-B14F-4D97-AF65-F5344CB8AC3E}">
        <p14:creationId xmlns:p14="http://schemas.microsoft.com/office/powerpoint/2010/main" val="3982868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22FD8-2526-2278-E4D3-1327F9B470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2B51D3-BA7F-BD90-AB41-F0B25198D1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90CC2D-056B-565E-2992-C8608615C6AB}"/>
              </a:ext>
            </a:extLst>
          </p:cNvPr>
          <p:cNvSpPr>
            <a:spLocks noGrp="1"/>
          </p:cNvSpPr>
          <p:nvPr>
            <p:ph type="dt" sz="half" idx="10"/>
          </p:nvPr>
        </p:nvSpPr>
        <p:spPr/>
        <p:txBody>
          <a:bodyPr/>
          <a:lstStyle/>
          <a:p>
            <a:fld id="{0A9EEE64-B389-4F85-A4D7-589D3F863CCE}" type="datetimeFigureOut">
              <a:rPr lang="en-US" smtClean="0"/>
              <a:t>3/19/2026</a:t>
            </a:fld>
            <a:endParaRPr lang="en-US" dirty="0"/>
          </a:p>
        </p:txBody>
      </p:sp>
      <p:sp>
        <p:nvSpPr>
          <p:cNvPr id="5" name="Footer Placeholder 4">
            <a:extLst>
              <a:ext uri="{FF2B5EF4-FFF2-40B4-BE49-F238E27FC236}">
                <a16:creationId xmlns:a16="http://schemas.microsoft.com/office/drawing/2014/main" id="{DBFA58B2-B2C9-7E8D-679F-FF1BBC236B2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5EFCBFE-D935-34E3-C389-81AB0F1FAB14}"/>
              </a:ext>
            </a:extLst>
          </p:cNvPr>
          <p:cNvSpPr>
            <a:spLocks noGrp="1"/>
          </p:cNvSpPr>
          <p:nvPr>
            <p:ph type="sldNum" sz="quarter" idx="12"/>
          </p:nvPr>
        </p:nvSpPr>
        <p:spPr/>
        <p:txBody>
          <a:bodyPr/>
          <a:lstStyle/>
          <a:p>
            <a:fld id="{43A8CF2B-8844-4C85-A6BE-C29B597EFEA1}" type="slidenum">
              <a:rPr lang="en-US" smtClean="0"/>
              <a:t>‹#›</a:t>
            </a:fld>
            <a:endParaRPr lang="en-US" dirty="0"/>
          </a:p>
        </p:txBody>
      </p:sp>
    </p:spTree>
    <p:extLst>
      <p:ext uri="{BB962C8B-B14F-4D97-AF65-F5344CB8AC3E}">
        <p14:creationId xmlns:p14="http://schemas.microsoft.com/office/powerpoint/2010/main" val="585806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76EA4-518C-27AF-86B8-31D6B061BB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DE4B5A-0F30-D51A-A027-7034ECBB3EE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32F36D-5CF6-0F14-C212-B03D9A0E7B3B}"/>
              </a:ext>
            </a:extLst>
          </p:cNvPr>
          <p:cNvSpPr>
            <a:spLocks noGrp="1"/>
          </p:cNvSpPr>
          <p:nvPr>
            <p:ph type="dt" sz="half" idx="10"/>
          </p:nvPr>
        </p:nvSpPr>
        <p:spPr/>
        <p:txBody>
          <a:bodyPr/>
          <a:lstStyle/>
          <a:p>
            <a:fld id="{0A9EEE64-B389-4F85-A4D7-589D3F863CCE}" type="datetimeFigureOut">
              <a:rPr lang="en-US" smtClean="0"/>
              <a:t>3/19/2026</a:t>
            </a:fld>
            <a:endParaRPr lang="en-US" dirty="0"/>
          </a:p>
        </p:txBody>
      </p:sp>
      <p:sp>
        <p:nvSpPr>
          <p:cNvPr id="5" name="Footer Placeholder 4">
            <a:extLst>
              <a:ext uri="{FF2B5EF4-FFF2-40B4-BE49-F238E27FC236}">
                <a16:creationId xmlns:a16="http://schemas.microsoft.com/office/drawing/2014/main" id="{F2E01B78-C5EA-1DE9-FE91-1B7DF5DB1E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BD59C6F-E917-838E-79BC-4F61089079A9}"/>
              </a:ext>
            </a:extLst>
          </p:cNvPr>
          <p:cNvSpPr>
            <a:spLocks noGrp="1"/>
          </p:cNvSpPr>
          <p:nvPr>
            <p:ph type="sldNum" sz="quarter" idx="12"/>
          </p:nvPr>
        </p:nvSpPr>
        <p:spPr/>
        <p:txBody>
          <a:bodyPr/>
          <a:lstStyle/>
          <a:p>
            <a:fld id="{43A8CF2B-8844-4C85-A6BE-C29B597EFEA1}" type="slidenum">
              <a:rPr lang="en-US" smtClean="0"/>
              <a:t>‹#›</a:t>
            </a:fld>
            <a:endParaRPr lang="en-US" dirty="0"/>
          </a:p>
        </p:txBody>
      </p:sp>
    </p:spTree>
    <p:extLst>
      <p:ext uri="{BB962C8B-B14F-4D97-AF65-F5344CB8AC3E}">
        <p14:creationId xmlns:p14="http://schemas.microsoft.com/office/powerpoint/2010/main" val="2617498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14F35-4AD7-EA65-2C96-C2DDED210A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E3618-A41F-CAAC-2258-608DA83FED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DB2BB6-D516-2CE7-3507-85A5F9ED55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A63AB6-B058-11D2-0B04-04D300FF39E0}"/>
              </a:ext>
            </a:extLst>
          </p:cNvPr>
          <p:cNvSpPr>
            <a:spLocks noGrp="1"/>
          </p:cNvSpPr>
          <p:nvPr>
            <p:ph type="dt" sz="half" idx="10"/>
          </p:nvPr>
        </p:nvSpPr>
        <p:spPr/>
        <p:txBody>
          <a:bodyPr/>
          <a:lstStyle/>
          <a:p>
            <a:fld id="{0A9EEE64-B389-4F85-A4D7-589D3F863CCE}" type="datetimeFigureOut">
              <a:rPr lang="en-US" smtClean="0"/>
              <a:t>3/19/2026</a:t>
            </a:fld>
            <a:endParaRPr lang="en-US" dirty="0"/>
          </a:p>
        </p:txBody>
      </p:sp>
      <p:sp>
        <p:nvSpPr>
          <p:cNvPr id="6" name="Footer Placeholder 5">
            <a:extLst>
              <a:ext uri="{FF2B5EF4-FFF2-40B4-BE49-F238E27FC236}">
                <a16:creationId xmlns:a16="http://schemas.microsoft.com/office/drawing/2014/main" id="{141E16F6-92F4-32B9-E607-1C86821CB6A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0D3650F-DE96-D1CB-00A7-5BDD4577AC7B}"/>
              </a:ext>
            </a:extLst>
          </p:cNvPr>
          <p:cNvSpPr>
            <a:spLocks noGrp="1"/>
          </p:cNvSpPr>
          <p:nvPr>
            <p:ph type="sldNum" sz="quarter" idx="12"/>
          </p:nvPr>
        </p:nvSpPr>
        <p:spPr/>
        <p:txBody>
          <a:bodyPr/>
          <a:lstStyle/>
          <a:p>
            <a:fld id="{43A8CF2B-8844-4C85-A6BE-C29B597EFEA1}" type="slidenum">
              <a:rPr lang="en-US" smtClean="0"/>
              <a:t>‹#›</a:t>
            </a:fld>
            <a:endParaRPr lang="en-US" dirty="0"/>
          </a:p>
        </p:txBody>
      </p:sp>
    </p:spTree>
    <p:extLst>
      <p:ext uri="{BB962C8B-B14F-4D97-AF65-F5344CB8AC3E}">
        <p14:creationId xmlns:p14="http://schemas.microsoft.com/office/powerpoint/2010/main" val="2304221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421BB-D63D-4B70-D536-AE55A50306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7BDA74-EA42-2D0B-8593-973EF27D1A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448ABF-7681-993A-1300-2E2FDE9F2D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456691-D7B8-B903-152B-D61DDFD389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0678C9-5142-70B0-71DC-44175B39D0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039046-F793-A87C-7331-9F2BD7D3E8FB}"/>
              </a:ext>
            </a:extLst>
          </p:cNvPr>
          <p:cNvSpPr>
            <a:spLocks noGrp="1"/>
          </p:cNvSpPr>
          <p:nvPr>
            <p:ph type="dt" sz="half" idx="10"/>
          </p:nvPr>
        </p:nvSpPr>
        <p:spPr/>
        <p:txBody>
          <a:bodyPr/>
          <a:lstStyle/>
          <a:p>
            <a:fld id="{0A9EEE64-B389-4F85-A4D7-589D3F863CCE}" type="datetimeFigureOut">
              <a:rPr lang="en-US" smtClean="0"/>
              <a:t>3/19/2026</a:t>
            </a:fld>
            <a:endParaRPr lang="en-US" dirty="0"/>
          </a:p>
        </p:txBody>
      </p:sp>
      <p:sp>
        <p:nvSpPr>
          <p:cNvPr id="8" name="Footer Placeholder 7">
            <a:extLst>
              <a:ext uri="{FF2B5EF4-FFF2-40B4-BE49-F238E27FC236}">
                <a16:creationId xmlns:a16="http://schemas.microsoft.com/office/drawing/2014/main" id="{C76381B0-2483-589A-DB28-D12A559C0DE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693BEFF-483C-4591-00D2-A81941210E8E}"/>
              </a:ext>
            </a:extLst>
          </p:cNvPr>
          <p:cNvSpPr>
            <a:spLocks noGrp="1"/>
          </p:cNvSpPr>
          <p:nvPr>
            <p:ph type="sldNum" sz="quarter" idx="12"/>
          </p:nvPr>
        </p:nvSpPr>
        <p:spPr/>
        <p:txBody>
          <a:bodyPr/>
          <a:lstStyle/>
          <a:p>
            <a:fld id="{43A8CF2B-8844-4C85-A6BE-C29B597EFEA1}" type="slidenum">
              <a:rPr lang="en-US" smtClean="0"/>
              <a:t>‹#›</a:t>
            </a:fld>
            <a:endParaRPr lang="en-US" dirty="0"/>
          </a:p>
        </p:txBody>
      </p:sp>
    </p:spTree>
    <p:extLst>
      <p:ext uri="{BB962C8B-B14F-4D97-AF65-F5344CB8AC3E}">
        <p14:creationId xmlns:p14="http://schemas.microsoft.com/office/powerpoint/2010/main" val="1620827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36F40-888B-27CB-35C0-39831ACB45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1D2C9E8-3135-1FF1-9254-3C9055987AA9}"/>
              </a:ext>
            </a:extLst>
          </p:cNvPr>
          <p:cNvSpPr>
            <a:spLocks noGrp="1"/>
          </p:cNvSpPr>
          <p:nvPr>
            <p:ph type="dt" sz="half" idx="10"/>
          </p:nvPr>
        </p:nvSpPr>
        <p:spPr/>
        <p:txBody>
          <a:bodyPr/>
          <a:lstStyle/>
          <a:p>
            <a:fld id="{0A9EEE64-B389-4F85-A4D7-589D3F863CCE}" type="datetimeFigureOut">
              <a:rPr lang="en-US" smtClean="0"/>
              <a:t>3/19/2026</a:t>
            </a:fld>
            <a:endParaRPr lang="en-US" dirty="0"/>
          </a:p>
        </p:txBody>
      </p:sp>
      <p:sp>
        <p:nvSpPr>
          <p:cNvPr id="4" name="Footer Placeholder 3">
            <a:extLst>
              <a:ext uri="{FF2B5EF4-FFF2-40B4-BE49-F238E27FC236}">
                <a16:creationId xmlns:a16="http://schemas.microsoft.com/office/drawing/2014/main" id="{F06FD0A3-40A8-7DD0-54A7-7C5DC7A8EF1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8A7CDEE-42ED-996C-DC92-C8878C626981}"/>
              </a:ext>
            </a:extLst>
          </p:cNvPr>
          <p:cNvSpPr>
            <a:spLocks noGrp="1"/>
          </p:cNvSpPr>
          <p:nvPr>
            <p:ph type="sldNum" sz="quarter" idx="12"/>
          </p:nvPr>
        </p:nvSpPr>
        <p:spPr/>
        <p:txBody>
          <a:bodyPr/>
          <a:lstStyle/>
          <a:p>
            <a:fld id="{43A8CF2B-8844-4C85-A6BE-C29B597EFEA1}" type="slidenum">
              <a:rPr lang="en-US" smtClean="0"/>
              <a:t>‹#›</a:t>
            </a:fld>
            <a:endParaRPr lang="en-US" dirty="0"/>
          </a:p>
        </p:txBody>
      </p:sp>
    </p:spTree>
    <p:extLst>
      <p:ext uri="{BB962C8B-B14F-4D97-AF65-F5344CB8AC3E}">
        <p14:creationId xmlns:p14="http://schemas.microsoft.com/office/powerpoint/2010/main" val="94241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8F70A6-0463-C3C7-62F1-99FD4ECBE55B}"/>
              </a:ext>
            </a:extLst>
          </p:cNvPr>
          <p:cNvSpPr>
            <a:spLocks noGrp="1"/>
          </p:cNvSpPr>
          <p:nvPr>
            <p:ph type="dt" sz="half" idx="10"/>
          </p:nvPr>
        </p:nvSpPr>
        <p:spPr/>
        <p:txBody>
          <a:bodyPr/>
          <a:lstStyle/>
          <a:p>
            <a:fld id="{0A9EEE64-B389-4F85-A4D7-589D3F863CCE}" type="datetimeFigureOut">
              <a:rPr lang="en-US" smtClean="0"/>
              <a:t>3/19/2026</a:t>
            </a:fld>
            <a:endParaRPr lang="en-US" dirty="0"/>
          </a:p>
        </p:txBody>
      </p:sp>
      <p:sp>
        <p:nvSpPr>
          <p:cNvPr id="3" name="Footer Placeholder 2">
            <a:extLst>
              <a:ext uri="{FF2B5EF4-FFF2-40B4-BE49-F238E27FC236}">
                <a16:creationId xmlns:a16="http://schemas.microsoft.com/office/drawing/2014/main" id="{F2FACF46-2DCC-D2FD-7504-831524906AF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798EF63-7CD7-2A02-3549-221E541146B4}"/>
              </a:ext>
            </a:extLst>
          </p:cNvPr>
          <p:cNvSpPr>
            <a:spLocks noGrp="1"/>
          </p:cNvSpPr>
          <p:nvPr>
            <p:ph type="sldNum" sz="quarter" idx="12"/>
          </p:nvPr>
        </p:nvSpPr>
        <p:spPr/>
        <p:txBody>
          <a:bodyPr/>
          <a:lstStyle/>
          <a:p>
            <a:fld id="{43A8CF2B-8844-4C85-A6BE-C29B597EFEA1}" type="slidenum">
              <a:rPr lang="en-US" smtClean="0"/>
              <a:t>‹#›</a:t>
            </a:fld>
            <a:endParaRPr lang="en-US" dirty="0"/>
          </a:p>
        </p:txBody>
      </p:sp>
    </p:spTree>
    <p:extLst>
      <p:ext uri="{BB962C8B-B14F-4D97-AF65-F5344CB8AC3E}">
        <p14:creationId xmlns:p14="http://schemas.microsoft.com/office/powerpoint/2010/main" val="3016333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5BF3-5949-5F36-7FF1-9FF588B7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4DE5C1-B6BE-17E2-B3D0-1024414B1A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29B3CF-572D-2CA8-25E5-1C6275B92F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EB698-5FD5-CBD0-CF6C-A57856A5E13B}"/>
              </a:ext>
            </a:extLst>
          </p:cNvPr>
          <p:cNvSpPr>
            <a:spLocks noGrp="1"/>
          </p:cNvSpPr>
          <p:nvPr>
            <p:ph type="dt" sz="half" idx="10"/>
          </p:nvPr>
        </p:nvSpPr>
        <p:spPr/>
        <p:txBody>
          <a:bodyPr/>
          <a:lstStyle/>
          <a:p>
            <a:fld id="{0A9EEE64-B389-4F85-A4D7-589D3F863CCE}" type="datetimeFigureOut">
              <a:rPr lang="en-US" smtClean="0"/>
              <a:t>3/19/2026</a:t>
            </a:fld>
            <a:endParaRPr lang="en-US" dirty="0"/>
          </a:p>
        </p:txBody>
      </p:sp>
      <p:sp>
        <p:nvSpPr>
          <p:cNvPr id="6" name="Footer Placeholder 5">
            <a:extLst>
              <a:ext uri="{FF2B5EF4-FFF2-40B4-BE49-F238E27FC236}">
                <a16:creationId xmlns:a16="http://schemas.microsoft.com/office/drawing/2014/main" id="{45B76197-14EE-9412-DFA2-BB0A25AC850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FD6864D-978B-4EDE-AC2B-52C3C78DCC45}"/>
              </a:ext>
            </a:extLst>
          </p:cNvPr>
          <p:cNvSpPr>
            <a:spLocks noGrp="1"/>
          </p:cNvSpPr>
          <p:nvPr>
            <p:ph type="sldNum" sz="quarter" idx="12"/>
          </p:nvPr>
        </p:nvSpPr>
        <p:spPr/>
        <p:txBody>
          <a:bodyPr/>
          <a:lstStyle/>
          <a:p>
            <a:fld id="{43A8CF2B-8844-4C85-A6BE-C29B597EFEA1}" type="slidenum">
              <a:rPr lang="en-US" smtClean="0"/>
              <a:t>‹#›</a:t>
            </a:fld>
            <a:endParaRPr lang="en-US" dirty="0"/>
          </a:p>
        </p:txBody>
      </p:sp>
    </p:spTree>
    <p:extLst>
      <p:ext uri="{BB962C8B-B14F-4D97-AF65-F5344CB8AC3E}">
        <p14:creationId xmlns:p14="http://schemas.microsoft.com/office/powerpoint/2010/main" val="2514153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53EA9-A39F-070D-24B0-D5633F587B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25E1913-5AD5-FC23-6F46-1907F08720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243A3D5-8CE8-E84F-07F7-C4EDBC91D1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DC39A8-92E1-63FC-2FFC-2A511C95E0A8}"/>
              </a:ext>
            </a:extLst>
          </p:cNvPr>
          <p:cNvSpPr>
            <a:spLocks noGrp="1"/>
          </p:cNvSpPr>
          <p:nvPr>
            <p:ph type="dt" sz="half" idx="10"/>
          </p:nvPr>
        </p:nvSpPr>
        <p:spPr/>
        <p:txBody>
          <a:bodyPr/>
          <a:lstStyle/>
          <a:p>
            <a:fld id="{0A9EEE64-B389-4F85-A4D7-589D3F863CCE}" type="datetimeFigureOut">
              <a:rPr lang="en-US" smtClean="0"/>
              <a:t>3/19/2026</a:t>
            </a:fld>
            <a:endParaRPr lang="en-US" dirty="0"/>
          </a:p>
        </p:txBody>
      </p:sp>
      <p:sp>
        <p:nvSpPr>
          <p:cNvPr id="6" name="Footer Placeholder 5">
            <a:extLst>
              <a:ext uri="{FF2B5EF4-FFF2-40B4-BE49-F238E27FC236}">
                <a16:creationId xmlns:a16="http://schemas.microsoft.com/office/drawing/2014/main" id="{D10684BB-3097-2968-757D-511C33B6263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DE1C08F-9F72-CF1D-F2E3-A69B15603240}"/>
              </a:ext>
            </a:extLst>
          </p:cNvPr>
          <p:cNvSpPr>
            <a:spLocks noGrp="1"/>
          </p:cNvSpPr>
          <p:nvPr>
            <p:ph type="sldNum" sz="quarter" idx="12"/>
          </p:nvPr>
        </p:nvSpPr>
        <p:spPr/>
        <p:txBody>
          <a:bodyPr/>
          <a:lstStyle/>
          <a:p>
            <a:fld id="{43A8CF2B-8844-4C85-A6BE-C29B597EFEA1}" type="slidenum">
              <a:rPr lang="en-US" smtClean="0"/>
              <a:t>‹#›</a:t>
            </a:fld>
            <a:endParaRPr lang="en-US" dirty="0"/>
          </a:p>
        </p:txBody>
      </p:sp>
    </p:spTree>
    <p:extLst>
      <p:ext uri="{BB962C8B-B14F-4D97-AF65-F5344CB8AC3E}">
        <p14:creationId xmlns:p14="http://schemas.microsoft.com/office/powerpoint/2010/main" val="1928787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AA34B2-5E8D-2F46-ADAD-6F3311B6DF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907DC1-29A7-0470-B401-AA026C809F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B9363-ACBE-21E2-A2C2-D77F4FD6E3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A9EEE64-B389-4F85-A4D7-589D3F863CCE}" type="datetimeFigureOut">
              <a:rPr lang="en-US" smtClean="0"/>
              <a:t>3/19/2026</a:t>
            </a:fld>
            <a:endParaRPr lang="en-US" dirty="0"/>
          </a:p>
        </p:txBody>
      </p:sp>
      <p:sp>
        <p:nvSpPr>
          <p:cNvPr id="5" name="Footer Placeholder 4">
            <a:extLst>
              <a:ext uri="{FF2B5EF4-FFF2-40B4-BE49-F238E27FC236}">
                <a16:creationId xmlns:a16="http://schemas.microsoft.com/office/drawing/2014/main" id="{DBC3FB84-44C5-0AE2-ABCF-3148D38955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E18038E5-DD3A-B80B-D0AA-28B9CB86F3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3A8CF2B-8844-4C85-A6BE-C29B597EFEA1}" type="slidenum">
              <a:rPr lang="en-US" smtClean="0"/>
              <a:t>‹#›</a:t>
            </a:fld>
            <a:endParaRPr lang="en-US" dirty="0"/>
          </a:p>
        </p:txBody>
      </p:sp>
    </p:spTree>
    <p:extLst>
      <p:ext uri="{BB962C8B-B14F-4D97-AF65-F5344CB8AC3E}">
        <p14:creationId xmlns:p14="http://schemas.microsoft.com/office/powerpoint/2010/main" val="3302703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oleObject" Target="../embeddings/oleObject1.bin"/><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www.carolinemd.org/654/Caroline-County-Comprehensive-Plan" TargetMode="Externa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6.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AB43E-E4BD-B9C1-E39A-6409F9D2D0D2}"/>
              </a:ext>
            </a:extLst>
          </p:cNvPr>
          <p:cNvSpPr>
            <a:spLocks noGrp="1"/>
          </p:cNvSpPr>
          <p:nvPr>
            <p:ph type="title"/>
          </p:nvPr>
        </p:nvSpPr>
        <p:spPr>
          <a:xfrm>
            <a:off x="612648" y="457200"/>
            <a:ext cx="5806440" cy="3648456"/>
          </a:xfrm>
        </p:spPr>
        <p:txBody>
          <a:bodyPr>
            <a:normAutofit/>
          </a:bodyPr>
          <a:lstStyle/>
          <a:p>
            <a:pPr algn="ctr"/>
            <a:r>
              <a:rPr lang="en-US" sz="4400" dirty="0"/>
              <a:t>What is a Comprehensive </a:t>
            </a:r>
            <a:br>
              <a:rPr lang="en-US" sz="4400" dirty="0"/>
            </a:br>
            <a:r>
              <a:rPr lang="en-US" sz="4400" dirty="0"/>
              <a:t>Plan?</a:t>
            </a:r>
          </a:p>
        </p:txBody>
      </p:sp>
      <p:pic>
        <p:nvPicPr>
          <p:cNvPr id="1026" name="Picture 2" descr="Asking Smart Questions Changes Everything - Greg Bustin">
            <a:extLst>
              <a:ext uri="{FF2B5EF4-FFF2-40B4-BE49-F238E27FC236}">
                <a16:creationId xmlns:a16="http://schemas.microsoft.com/office/drawing/2014/main" id="{20E6C9E9-2FF7-9A7D-AA88-3EC5681C1401}"/>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2508" r="2508"/>
          <a:stretch>
            <a:fillRect/>
          </a:stretch>
        </p:blipFill>
        <p:spPr bwMode="auto">
          <a:xfrm>
            <a:off x="6062472" y="109728"/>
            <a:ext cx="5806440" cy="6601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009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168" name="Rectangle 5167">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158" name="Picture 38" descr="How to Motivate Teenagers to Get Outside This Summer | Tilly’s Life Center">
            <a:extLst>
              <a:ext uri="{FF2B5EF4-FFF2-40B4-BE49-F238E27FC236}">
                <a16:creationId xmlns:a16="http://schemas.microsoft.com/office/drawing/2014/main" id="{782CBC8A-BE2C-A7A5-BCDD-17CA997E3F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235" r="24891" b="-1"/>
          <a:stretch>
            <a:fillRect/>
          </a:stretch>
        </p:blipFill>
        <p:spPr bwMode="auto">
          <a:xfrm>
            <a:off x="20" y="10"/>
            <a:ext cx="2970445" cy="338326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Transportation Services | Transportation for Seniors | Hawthorn Senior ...">
            <a:extLst>
              <a:ext uri="{FF2B5EF4-FFF2-40B4-BE49-F238E27FC236}">
                <a16:creationId xmlns:a16="http://schemas.microsoft.com/office/drawing/2014/main" id="{11431376-0D3B-2213-C87B-971001158741}"/>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l="10056" r="40558" b="2"/>
          <a:stretch>
            <a:fillRect/>
          </a:stretch>
        </p:blipFill>
        <p:spPr bwMode="auto">
          <a:xfrm>
            <a:off x="6134767" y="17263"/>
            <a:ext cx="2970465" cy="3383268"/>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TUSD's Innovation Tech High School earns 'B' letter grade">
            <a:extLst>
              <a:ext uri="{FF2B5EF4-FFF2-40B4-BE49-F238E27FC236}">
                <a16:creationId xmlns:a16="http://schemas.microsoft.com/office/drawing/2014/main" id="{0937866B-FCC5-455F-F933-AED0BC9EE2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026" r="27566" b="25494"/>
          <a:stretch>
            <a:fillRect/>
          </a:stretch>
        </p:blipFill>
        <p:spPr bwMode="auto">
          <a:xfrm>
            <a:off x="3047999" y="1"/>
            <a:ext cx="2971800" cy="3383268"/>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andicap Accessible Apartments: Expert Advice To Find One Fast">
            <a:extLst>
              <a:ext uri="{FF2B5EF4-FFF2-40B4-BE49-F238E27FC236}">
                <a16:creationId xmlns:a16="http://schemas.microsoft.com/office/drawing/2014/main" id="{B09D5E02-0939-2063-E325-5C4FDC8504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4549" r="20552" b="-1"/>
          <a:stretch>
            <a:fillRect/>
          </a:stretch>
        </p:blipFill>
        <p:spPr bwMode="auto">
          <a:xfrm>
            <a:off x="9220200" y="10"/>
            <a:ext cx="2971800" cy="3383268"/>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Medical Office Buildings">
            <a:extLst>
              <a:ext uri="{FF2B5EF4-FFF2-40B4-BE49-F238E27FC236}">
                <a16:creationId xmlns:a16="http://schemas.microsoft.com/office/drawing/2014/main" id="{9240940E-79B0-A74C-D3CD-0DD7B06064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16145" r="-1" b="-1"/>
          <a:stretch>
            <a:fillRect/>
          </a:stretch>
        </p:blipFill>
        <p:spPr bwMode="auto">
          <a:xfrm>
            <a:off x="1066800" y="3474720"/>
            <a:ext cx="3790950" cy="2954655"/>
          </a:xfrm>
          <a:prstGeom prst="rect">
            <a:avLst/>
          </a:prstGeom>
          <a:noFill/>
          <a:extLst>
            <a:ext uri="{909E8E84-426E-40DD-AFC4-6F175D3DCCD1}">
              <a14:hiddenFill xmlns:a14="http://schemas.microsoft.com/office/drawing/2010/main">
                <a:solidFill>
                  <a:srgbClr val="FFFFFF"/>
                </a:solidFill>
              </a14:hiddenFill>
            </a:ext>
          </a:extLst>
        </p:spPr>
      </p:pic>
      <p:sp>
        <p:nvSpPr>
          <p:cNvPr id="5170" name="Rectangle 5169">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517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5D96227-65AD-F00C-1EF6-281E2C4CFB7E}"/>
              </a:ext>
            </a:extLst>
          </p:cNvPr>
          <p:cNvSpPr>
            <a:spLocks noGrp="1"/>
          </p:cNvSpPr>
          <p:nvPr>
            <p:ph type="title"/>
          </p:nvPr>
        </p:nvSpPr>
        <p:spPr>
          <a:xfrm>
            <a:off x="6491653" y="3520894"/>
            <a:ext cx="5193748" cy="725390"/>
          </a:xfrm>
        </p:spPr>
        <p:txBody>
          <a:bodyPr vert="horz" lIns="91440" tIns="45720" rIns="91440" bIns="45720" rtlCol="0" anchor="ctr">
            <a:noAutofit/>
          </a:bodyPr>
          <a:lstStyle/>
          <a:p>
            <a:r>
              <a:rPr lang="en-US" sz="4800" kern="1200" dirty="0">
                <a:solidFill>
                  <a:srgbClr val="FFFFFF"/>
                </a:solidFill>
                <a:latin typeface="+mj-lt"/>
                <a:ea typeface="+mj-ea"/>
                <a:cs typeface="+mj-cs"/>
              </a:rPr>
              <a:t>Planning Ahead</a:t>
            </a:r>
          </a:p>
        </p:txBody>
      </p:sp>
      <p:sp>
        <p:nvSpPr>
          <p:cNvPr id="3" name="Content Placeholder 2">
            <a:extLst>
              <a:ext uri="{FF2B5EF4-FFF2-40B4-BE49-F238E27FC236}">
                <a16:creationId xmlns:a16="http://schemas.microsoft.com/office/drawing/2014/main" id="{2F4EA14B-F7FA-2AB8-FCEC-911E079133A0}"/>
              </a:ext>
            </a:extLst>
          </p:cNvPr>
          <p:cNvSpPr>
            <a:spLocks noGrp="1"/>
          </p:cNvSpPr>
          <p:nvPr>
            <p:ph sz="half" idx="1"/>
          </p:nvPr>
        </p:nvSpPr>
        <p:spPr>
          <a:xfrm>
            <a:off x="6479648" y="4190999"/>
            <a:ext cx="5366610" cy="2078318"/>
          </a:xfrm>
        </p:spPr>
        <p:txBody>
          <a:bodyPr vert="horz" lIns="91440" tIns="45720" rIns="91440" bIns="45720" rtlCol="0">
            <a:normAutofit/>
          </a:bodyPr>
          <a:lstStyle/>
          <a:p>
            <a:r>
              <a:rPr lang="en-US" sz="2400" dirty="0">
                <a:solidFill>
                  <a:srgbClr val="FFFFFF"/>
                </a:solidFill>
              </a:rPr>
              <a:t>These age groups will influence the types of services and amenities needed over the next decade with impacts to schools, transportation, medical facilities, workforce demands and housing needs. </a:t>
            </a:r>
          </a:p>
        </p:txBody>
      </p:sp>
      <p:sp>
        <p:nvSpPr>
          <p:cNvPr id="5" name="AutoShape 4" descr="Image result for medical ">
            <a:extLst>
              <a:ext uri="{FF2B5EF4-FFF2-40B4-BE49-F238E27FC236}">
                <a16:creationId xmlns:a16="http://schemas.microsoft.com/office/drawing/2014/main" id="{474CD2FD-44AC-E53C-6F9B-D6842C5C987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6" descr="Image result for medical ">
            <a:extLst>
              <a:ext uri="{FF2B5EF4-FFF2-40B4-BE49-F238E27FC236}">
                <a16:creationId xmlns:a16="http://schemas.microsoft.com/office/drawing/2014/main" id="{F19A71A8-2CE8-B5B6-D0D5-752446CF72B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8" descr="Image result for medical ">
            <a:extLst>
              <a:ext uri="{FF2B5EF4-FFF2-40B4-BE49-F238E27FC236}">
                <a16:creationId xmlns:a16="http://schemas.microsoft.com/office/drawing/2014/main" id="{3949C2AE-6638-70DA-7E69-DA7A65FF012D}"/>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14" descr="Image result for school and technology for high school and high school students">
            <a:extLst>
              <a:ext uri="{FF2B5EF4-FFF2-40B4-BE49-F238E27FC236}">
                <a16:creationId xmlns:a16="http://schemas.microsoft.com/office/drawing/2014/main" id="{1E5EBAF2-82A3-191B-F843-ED693495021F}"/>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AutoShape 16" descr="Image result for school and technology for high school and high school students">
            <a:extLst>
              <a:ext uri="{FF2B5EF4-FFF2-40B4-BE49-F238E27FC236}">
                <a16:creationId xmlns:a16="http://schemas.microsoft.com/office/drawing/2014/main" id="{6661AC70-C794-429A-6705-E0DC6BBEEFAD}"/>
              </a:ext>
            </a:extLst>
          </p:cNvPr>
          <p:cNvSpPr>
            <a:spLocks noChangeAspect="1" noChangeArrowheads="1"/>
          </p:cNvSpPr>
          <p:nvPr/>
        </p:nvSpPr>
        <p:spPr bwMode="auto">
          <a:xfrm>
            <a:off x="6553200" y="388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 name="AutoShape 18" descr="Image result for school and technology for high school and high school students">
            <a:extLst>
              <a:ext uri="{FF2B5EF4-FFF2-40B4-BE49-F238E27FC236}">
                <a16:creationId xmlns:a16="http://schemas.microsoft.com/office/drawing/2014/main" id="{40AC745D-49FB-E3A3-1183-6D888CBFB74E}"/>
              </a:ext>
            </a:extLst>
          </p:cNvPr>
          <p:cNvSpPr>
            <a:spLocks noChangeAspect="1" noChangeArrowheads="1"/>
          </p:cNvSpPr>
          <p:nvPr/>
        </p:nvSpPr>
        <p:spPr bwMode="auto">
          <a:xfrm>
            <a:off x="6705600" y="403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 name="AutoShape 22" descr="Image result for outdoor activities for high school young adults">
            <a:extLst>
              <a:ext uri="{FF2B5EF4-FFF2-40B4-BE49-F238E27FC236}">
                <a16:creationId xmlns:a16="http://schemas.microsoft.com/office/drawing/2014/main" id="{53A61681-AEF2-5BC9-8D48-EDE627682B96}"/>
              </a:ext>
            </a:extLst>
          </p:cNvPr>
          <p:cNvSpPr>
            <a:spLocks noChangeAspect="1" noChangeArrowheads="1"/>
          </p:cNvSpPr>
          <p:nvPr/>
        </p:nvSpPr>
        <p:spPr bwMode="auto">
          <a:xfrm>
            <a:off x="6858000" y="4191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AutoShape 24" descr="Image result for outdoor activities for high school young adults">
            <a:extLst>
              <a:ext uri="{FF2B5EF4-FFF2-40B4-BE49-F238E27FC236}">
                <a16:creationId xmlns:a16="http://schemas.microsoft.com/office/drawing/2014/main" id="{7AADD226-D7A1-DB21-D89E-858B101FCB01}"/>
              </a:ext>
            </a:extLst>
          </p:cNvPr>
          <p:cNvSpPr>
            <a:spLocks noChangeAspect="1" noChangeArrowheads="1"/>
          </p:cNvSpPr>
          <p:nvPr/>
        </p:nvSpPr>
        <p:spPr bwMode="auto">
          <a:xfrm>
            <a:off x="7010400" y="4343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AutoShape 26" descr="Image result for outdoor activities for high school young adults">
            <a:extLst>
              <a:ext uri="{FF2B5EF4-FFF2-40B4-BE49-F238E27FC236}">
                <a16:creationId xmlns:a16="http://schemas.microsoft.com/office/drawing/2014/main" id="{8CC4BB26-BFE5-AEDA-1DBC-3D765437522A}"/>
              </a:ext>
            </a:extLst>
          </p:cNvPr>
          <p:cNvSpPr>
            <a:spLocks noChangeAspect="1" noChangeArrowheads="1"/>
          </p:cNvSpPr>
          <p:nvPr/>
        </p:nvSpPr>
        <p:spPr bwMode="auto">
          <a:xfrm>
            <a:off x="7162800" y="4495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 name="AutoShape 28" descr="Image result for outdoor activities for high school young adults">
            <a:extLst>
              <a:ext uri="{FF2B5EF4-FFF2-40B4-BE49-F238E27FC236}">
                <a16:creationId xmlns:a16="http://schemas.microsoft.com/office/drawing/2014/main" id="{985796AC-D2DE-ED76-5D86-3C1FD875426F}"/>
              </a:ext>
            </a:extLst>
          </p:cNvPr>
          <p:cNvSpPr>
            <a:spLocks noChangeAspect="1" noChangeArrowheads="1"/>
          </p:cNvSpPr>
          <p:nvPr/>
        </p:nvSpPr>
        <p:spPr bwMode="auto">
          <a:xfrm>
            <a:off x="7315200" y="4648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AutoShape 30" descr="Image result for outdoor activities for high school young adults">
            <a:extLst>
              <a:ext uri="{FF2B5EF4-FFF2-40B4-BE49-F238E27FC236}">
                <a16:creationId xmlns:a16="http://schemas.microsoft.com/office/drawing/2014/main" id="{C910C1F8-344C-91C1-F48B-E135F6F3C2DA}"/>
              </a:ext>
            </a:extLst>
          </p:cNvPr>
          <p:cNvSpPr>
            <a:spLocks noChangeAspect="1" noChangeArrowheads="1"/>
          </p:cNvSpPr>
          <p:nvPr/>
        </p:nvSpPr>
        <p:spPr bwMode="auto">
          <a:xfrm>
            <a:off x="7467600" y="4800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AutoShape 32" descr="Image result for outdoor activities for high school young adults">
            <a:extLst>
              <a:ext uri="{FF2B5EF4-FFF2-40B4-BE49-F238E27FC236}">
                <a16:creationId xmlns:a16="http://schemas.microsoft.com/office/drawing/2014/main" id="{2D31D75E-AE97-8FA7-FE11-238963E33527}"/>
              </a:ext>
            </a:extLst>
          </p:cNvPr>
          <p:cNvSpPr>
            <a:spLocks noChangeAspect="1" noChangeArrowheads="1"/>
          </p:cNvSpPr>
          <p:nvPr/>
        </p:nvSpPr>
        <p:spPr bwMode="auto">
          <a:xfrm>
            <a:off x="7620000" y="4953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AutoShape 34" descr="Image result for outdoor activities for high school young adults">
            <a:extLst>
              <a:ext uri="{FF2B5EF4-FFF2-40B4-BE49-F238E27FC236}">
                <a16:creationId xmlns:a16="http://schemas.microsoft.com/office/drawing/2014/main" id="{F9EB6E92-0D35-A1D5-2943-784B9CBE2137}"/>
              </a:ext>
            </a:extLst>
          </p:cNvPr>
          <p:cNvSpPr>
            <a:spLocks noChangeAspect="1" noChangeArrowheads="1"/>
          </p:cNvSpPr>
          <p:nvPr/>
        </p:nvSpPr>
        <p:spPr bwMode="auto">
          <a:xfrm>
            <a:off x="7772400" y="5105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 name="AutoShape 36" descr="Image result for outdoor activities for high school young adults">
            <a:extLst>
              <a:ext uri="{FF2B5EF4-FFF2-40B4-BE49-F238E27FC236}">
                <a16:creationId xmlns:a16="http://schemas.microsoft.com/office/drawing/2014/main" id="{30057677-6E09-D646-0BA6-5BD5BAA6C729}"/>
              </a:ext>
            </a:extLst>
          </p:cNvPr>
          <p:cNvSpPr>
            <a:spLocks noChangeAspect="1" noChangeArrowheads="1"/>
          </p:cNvSpPr>
          <p:nvPr/>
        </p:nvSpPr>
        <p:spPr bwMode="auto">
          <a:xfrm>
            <a:off x="7924800" y="5257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31277526"/>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50E4C519-FBE9-4ABE-A8F9-C2CBE3269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Content Placeholder 22">
            <a:extLst>
              <a:ext uri="{FF2B5EF4-FFF2-40B4-BE49-F238E27FC236}">
                <a16:creationId xmlns:a16="http://schemas.microsoft.com/office/drawing/2014/main" id="{44E19D00-26ED-3CDC-A661-4D98A0D77E40}"/>
              </a:ext>
            </a:extLst>
          </p:cNvPr>
          <p:cNvPicPr>
            <a:picLocks noGrp="1" noChangeAspect="1"/>
          </p:cNvPicPr>
          <p:nvPr>
            <p:ph sz="half" idx="2"/>
          </p:nvPr>
        </p:nvPicPr>
        <p:blipFill>
          <a:blip r:embed="rId3"/>
          <a:srcRect t="12017" b="11326"/>
          <a:stretch>
            <a:fillRect/>
          </a:stretch>
        </p:blipFill>
        <p:spPr>
          <a:xfrm>
            <a:off x="4732692" y="-1"/>
            <a:ext cx="8364330" cy="6858000"/>
          </a:xfrm>
          <a:custGeom>
            <a:avLst/>
            <a:gdLst/>
            <a:ahLst/>
            <a:cxnLst/>
            <a:rect l="l" t="t" r="r" b="b"/>
            <a:pathLst>
              <a:path w="8946363" h="6858000">
                <a:moveTo>
                  <a:pt x="0" y="0"/>
                </a:moveTo>
                <a:lnTo>
                  <a:pt x="8946363" y="0"/>
                </a:lnTo>
                <a:lnTo>
                  <a:pt x="8946363" y="6858000"/>
                </a:lnTo>
                <a:lnTo>
                  <a:pt x="1" y="6858000"/>
                </a:lnTo>
                <a:lnTo>
                  <a:pt x="60040" y="6788731"/>
                </a:lnTo>
                <a:cubicBezTo>
                  <a:pt x="770566" y="5928901"/>
                  <a:pt x="1210035" y="4741057"/>
                  <a:pt x="1210035" y="3429001"/>
                </a:cubicBezTo>
                <a:cubicBezTo>
                  <a:pt x="1210035" y="2116945"/>
                  <a:pt x="770566" y="929101"/>
                  <a:pt x="60040" y="69272"/>
                </a:cubicBezTo>
                <a:close/>
              </a:path>
            </a:pathLst>
          </a:custGeom>
        </p:spPr>
      </p:pic>
      <p:sp useBgFill="1">
        <p:nvSpPr>
          <p:cNvPr id="30" name="Freeform: Shape 29">
            <a:extLst>
              <a:ext uri="{FF2B5EF4-FFF2-40B4-BE49-F238E27FC236}">
                <a16:creationId xmlns:a16="http://schemas.microsoft.com/office/drawing/2014/main" id="{80EC29FB-299E-49F3-8C7B-01199632A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455672" cy="6858000"/>
          </a:xfrm>
          <a:custGeom>
            <a:avLst/>
            <a:gdLst>
              <a:gd name="connsiteX0" fmla="*/ 0 w 4455672"/>
              <a:gd name="connsiteY0" fmla="*/ 0 h 6858000"/>
              <a:gd name="connsiteX1" fmla="*/ 3245636 w 4455672"/>
              <a:gd name="connsiteY1" fmla="*/ 0 h 6858000"/>
              <a:gd name="connsiteX2" fmla="*/ 3305677 w 4455672"/>
              <a:gd name="connsiteY2" fmla="*/ 69272 h 6858000"/>
              <a:gd name="connsiteX3" fmla="*/ 4455672 w 4455672"/>
              <a:gd name="connsiteY3" fmla="*/ 3429001 h 6858000"/>
              <a:gd name="connsiteX4" fmla="*/ 3305677 w 4455672"/>
              <a:gd name="connsiteY4" fmla="*/ 6788731 h 6858000"/>
              <a:gd name="connsiteX5" fmla="*/ 3245638 w 4455672"/>
              <a:gd name="connsiteY5" fmla="*/ 6858000 h 6858000"/>
              <a:gd name="connsiteX6" fmla="*/ 0 w 445567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2" h="6858000">
                <a:moveTo>
                  <a:pt x="0" y="0"/>
                </a:moveTo>
                <a:lnTo>
                  <a:pt x="3245636" y="0"/>
                </a:lnTo>
                <a:lnTo>
                  <a:pt x="3305677" y="69272"/>
                </a:lnTo>
                <a:cubicBezTo>
                  <a:pt x="4016203" y="929101"/>
                  <a:pt x="4455672" y="2116945"/>
                  <a:pt x="4455672" y="3429001"/>
                </a:cubicBezTo>
                <a:cubicBezTo>
                  <a:pt x="4455672" y="4741057"/>
                  <a:pt x="4016203" y="5928901"/>
                  <a:pt x="3305677" y="6788731"/>
                </a:cubicBezTo>
                <a:lnTo>
                  <a:pt x="3245638"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32" name="Freeform: Shape 31">
            <a:extLst>
              <a:ext uri="{FF2B5EF4-FFF2-40B4-BE49-F238E27FC236}">
                <a16:creationId xmlns:a16="http://schemas.microsoft.com/office/drawing/2014/main" id="{C29A2522-B27A-45C5-897B-79A1407D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8" cy="6858000"/>
          </a:xfrm>
          <a:custGeom>
            <a:avLst/>
            <a:gdLst>
              <a:gd name="connsiteX0" fmla="*/ 0 w 4446528"/>
              <a:gd name="connsiteY0" fmla="*/ 0 h 6858000"/>
              <a:gd name="connsiteX1" fmla="*/ 3236492 w 4446528"/>
              <a:gd name="connsiteY1" fmla="*/ 0 h 6858000"/>
              <a:gd name="connsiteX2" fmla="*/ 3296533 w 4446528"/>
              <a:gd name="connsiteY2" fmla="*/ 69272 h 6858000"/>
              <a:gd name="connsiteX3" fmla="*/ 4446528 w 4446528"/>
              <a:gd name="connsiteY3" fmla="*/ 3429001 h 6858000"/>
              <a:gd name="connsiteX4" fmla="*/ 3296533 w 4446528"/>
              <a:gd name="connsiteY4" fmla="*/ 6788731 h 6858000"/>
              <a:gd name="connsiteX5" fmla="*/ 3236494 w 4446528"/>
              <a:gd name="connsiteY5" fmla="*/ 6858000 h 6858000"/>
              <a:gd name="connsiteX6" fmla="*/ 0 w 44465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8" h="6858000">
                <a:moveTo>
                  <a:pt x="0" y="0"/>
                </a:moveTo>
                <a:lnTo>
                  <a:pt x="3236492" y="0"/>
                </a:lnTo>
                <a:lnTo>
                  <a:pt x="3296533" y="69272"/>
                </a:lnTo>
                <a:cubicBezTo>
                  <a:pt x="4007059" y="929101"/>
                  <a:pt x="4446528" y="2116945"/>
                  <a:pt x="4446528" y="3429001"/>
                </a:cubicBezTo>
                <a:cubicBezTo>
                  <a:pt x="4446528" y="4741057"/>
                  <a:pt x="4007059" y="5928901"/>
                  <a:pt x="3296533" y="6788731"/>
                </a:cubicBezTo>
                <a:lnTo>
                  <a:pt x="323649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B5D9F13-0812-A4D9-5DA6-C9B7DD52789B}"/>
              </a:ext>
            </a:extLst>
          </p:cNvPr>
          <p:cNvSpPr>
            <a:spLocks noGrp="1"/>
          </p:cNvSpPr>
          <p:nvPr>
            <p:ph type="title"/>
          </p:nvPr>
        </p:nvSpPr>
        <p:spPr>
          <a:xfrm>
            <a:off x="128017" y="73153"/>
            <a:ext cx="4327656" cy="1201504"/>
          </a:xfrm>
        </p:spPr>
        <p:txBody>
          <a:bodyPr vert="horz" lIns="91440" tIns="45720" rIns="91440" bIns="45720" rtlCol="0" anchor="ctr">
            <a:noAutofit/>
          </a:bodyPr>
          <a:lstStyle/>
          <a:p>
            <a:r>
              <a:rPr lang="en-US" dirty="0"/>
              <a:t>Impact of new legislation:</a:t>
            </a:r>
          </a:p>
        </p:txBody>
      </p:sp>
      <p:sp>
        <p:nvSpPr>
          <p:cNvPr id="34" name="Rectangle 33">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0961"/>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6" name="Rectangle 3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181"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 name="Content Placeholder 3">
            <a:extLst>
              <a:ext uri="{FF2B5EF4-FFF2-40B4-BE49-F238E27FC236}">
                <a16:creationId xmlns:a16="http://schemas.microsoft.com/office/drawing/2014/main" id="{BF615338-48F2-0627-7D88-3952686D68CD}"/>
              </a:ext>
            </a:extLst>
          </p:cNvPr>
          <p:cNvSpPr>
            <a:spLocks noGrp="1"/>
          </p:cNvSpPr>
          <p:nvPr>
            <p:ph sz="half" idx="1"/>
          </p:nvPr>
        </p:nvSpPr>
        <p:spPr>
          <a:xfrm>
            <a:off x="128016" y="1554480"/>
            <a:ext cx="4912492" cy="5157215"/>
          </a:xfrm>
        </p:spPr>
        <p:txBody>
          <a:bodyPr vert="horz" lIns="91440" tIns="45720" rIns="91440" bIns="45720" rtlCol="0" anchor="t">
            <a:normAutofit fontScale="85000" lnSpcReduction="20000"/>
          </a:bodyPr>
          <a:lstStyle/>
          <a:p>
            <a:pPr marL="0" marR="0" algn="just"/>
            <a:r>
              <a:rPr lang="en-US" sz="2400" dirty="0"/>
              <a:t>The Renewable Energy Certainty Act (HB 1036/SB931) was adopted on April 7, 2025.  This bill prohibits local governments from making zoning changes that prevent solar and energy storage projects from being developed.  The new law includes a cap to limit solar development in designated County Priority Preservation Areas to a maximum of 5% of the total Area.  Caroline County’s designated Priority Preservation Area is approximately 126,468 acres and comprises most of the R-Rural zoning district.  </a:t>
            </a:r>
          </a:p>
          <a:p>
            <a:pPr marL="0" marR="0" algn="just"/>
            <a:r>
              <a:rPr lang="en-US" sz="2400" dirty="0"/>
              <a:t>This will impact the predominant landscape of farm fields that has been the vista in Caroline County for many decades.  Solar farms can take up large areas of agricultural land, reducing food production, poultry farms and open fields for livestock grazing. This land-use conflict will impact local farming economies and food security.</a:t>
            </a:r>
          </a:p>
          <a:p>
            <a:endParaRPr lang="en-US" sz="1100" dirty="0"/>
          </a:p>
        </p:txBody>
      </p:sp>
    </p:spTree>
    <p:extLst>
      <p:ext uri="{BB962C8B-B14F-4D97-AF65-F5344CB8AC3E}">
        <p14:creationId xmlns:p14="http://schemas.microsoft.com/office/powerpoint/2010/main" val="1825908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Subdivision Houses">
            <a:extLst>
              <a:ext uri="{FF2B5EF4-FFF2-40B4-BE49-F238E27FC236}">
                <a16:creationId xmlns:a16="http://schemas.microsoft.com/office/drawing/2014/main" id="{4D8BAA2D-8929-DA20-9373-586C8DDAF09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t="5436"/>
          <a:stretch>
            <a:fillRect/>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4D8277-4CAB-93A7-FC7D-80FC165F23A0}"/>
              </a:ext>
            </a:extLst>
          </p:cNvPr>
          <p:cNvSpPr>
            <a:spLocks noGrp="1"/>
          </p:cNvSpPr>
          <p:nvPr>
            <p:ph type="title"/>
          </p:nvPr>
        </p:nvSpPr>
        <p:spPr>
          <a:xfrm>
            <a:off x="2290711" y="190501"/>
            <a:ext cx="9669641" cy="1562664"/>
          </a:xfrm>
        </p:spPr>
        <p:txBody>
          <a:bodyPr vert="horz" lIns="91440" tIns="45720" rIns="91440" bIns="45720" rtlCol="0" anchor="ctr">
            <a:normAutofit fontScale="90000"/>
          </a:bodyPr>
          <a:lstStyle/>
          <a:p>
            <a:r>
              <a:rPr lang="en-US" b="1" dirty="0"/>
              <a:t>House Bill 538 – </a:t>
            </a:r>
            <a:br>
              <a:rPr lang="en-US" b="1" dirty="0"/>
            </a:br>
            <a:r>
              <a:rPr lang="en-US" b="1" dirty="0"/>
              <a:t>Housing Expansion and Affordability Act</a:t>
            </a:r>
            <a:br>
              <a:rPr lang="en-US" b="1" dirty="0"/>
            </a:br>
            <a:endParaRPr lang="en-US" dirty="0"/>
          </a:p>
        </p:txBody>
      </p:sp>
      <p:sp>
        <p:nvSpPr>
          <p:cNvPr id="4" name="Content Placeholder 3">
            <a:extLst>
              <a:ext uri="{FF2B5EF4-FFF2-40B4-BE49-F238E27FC236}">
                <a16:creationId xmlns:a16="http://schemas.microsoft.com/office/drawing/2014/main" id="{5038E10E-9D83-338B-F141-CD5702793A72}"/>
              </a:ext>
            </a:extLst>
          </p:cNvPr>
          <p:cNvSpPr>
            <a:spLocks noGrp="1"/>
          </p:cNvSpPr>
          <p:nvPr>
            <p:ph sz="half" idx="2"/>
          </p:nvPr>
        </p:nvSpPr>
        <p:spPr>
          <a:xfrm>
            <a:off x="7470648" y="2419349"/>
            <a:ext cx="4489704" cy="3350515"/>
          </a:xfrm>
        </p:spPr>
        <p:txBody>
          <a:bodyPr vert="horz" lIns="91440" tIns="45720" rIns="91440" bIns="45720" rtlCol="0">
            <a:normAutofit/>
          </a:bodyPr>
          <a:lstStyle/>
          <a:p>
            <a:r>
              <a:rPr lang="en-US" sz="2000" dirty="0"/>
              <a:t>Allow certain manufactured or modular homes in residential zones that allow single-family homes, with specific criteria.</a:t>
            </a:r>
          </a:p>
          <a:p>
            <a:r>
              <a:rPr lang="en-US" sz="2000" dirty="0"/>
              <a:t>Promote additional density.</a:t>
            </a:r>
          </a:p>
          <a:p>
            <a:r>
              <a:rPr lang="en-US" sz="2000" dirty="0"/>
              <a:t>Effective January 1, 2025</a:t>
            </a:r>
          </a:p>
        </p:txBody>
      </p:sp>
    </p:spTree>
    <p:extLst>
      <p:ext uri="{BB962C8B-B14F-4D97-AF65-F5344CB8AC3E}">
        <p14:creationId xmlns:p14="http://schemas.microsoft.com/office/powerpoint/2010/main" val="2615193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BCC92-0B85-01A4-5DFF-AEC399AB6BC2}"/>
              </a:ext>
            </a:extLst>
          </p:cNvPr>
          <p:cNvSpPr>
            <a:spLocks noGrp="1"/>
          </p:cNvSpPr>
          <p:nvPr>
            <p:ph type="title"/>
          </p:nvPr>
        </p:nvSpPr>
        <p:spPr>
          <a:xfrm>
            <a:off x="219456" y="100585"/>
            <a:ext cx="11731751" cy="1353311"/>
          </a:xfrm>
        </p:spPr>
        <p:txBody>
          <a:bodyPr>
            <a:normAutofit/>
          </a:bodyPr>
          <a:lstStyle/>
          <a:p>
            <a:r>
              <a:rPr lang="en-US" sz="4000" dirty="0"/>
              <a:t>House Bill 1466 – Accessory Dwelling Units Act of 2025</a:t>
            </a:r>
          </a:p>
        </p:txBody>
      </p:sp>
      <p:sp>
        <p:nvSpPr>
          <p:cNvPr id="4" name="Content Placeholder 3">
            <a:extLst>
              <a:ext uri="{FF2B5EF4-FFF2-40B4-BE49-F238E27FC236}">
                <a16:creationId xmlns:a16="http://schemas.microsoft.com/office/drawing/2014/main" id="{80B46C4B-7643-1984-E4A8-B203F99630B7}"/>
              </a:ext>
            </a:extLst>
          </p:cNvPr>
          <p:cNvSpPr>
            <a:spLocks noGrp="1"/>
          </p:cNvSpPr>
          <p:nvPr>
            <p:ph sz="half" idx="2"/>
          </p:nvPr>
        </p:nvSpPr>
        <p:spPr>
          <a:xfrm>
            <a:off x="6172199" y="1600200"/>
            <a:ext cx="5779007" cy="5074919"/>
          </a:xfrm>
        </p:spPr>
        <p:txBody>
          <a:bodyPr>
            <a:normAutofit/>
          </a:bodyPr>
          <a:lstStyle/>
          <a:p>
            <a:pPr algn="just"/>
            <a:r>
              <a:rPr lang="en-US" sz="2000" dirty="0"/>
              <a:t>To promote and encourage the creation of Accessory Dwelling Units (ADUs) on properties zoned for single-family homes.</a:t>
            </a:r>
          </a:p>
          <a:p>
            <a:pPr algn="just"/>
            <a:r>
              <a:rPr lang="en-US" sz="2000" dirty="0"/>
              <a:t>Increase housing availability and affordability by allowing a secondary dwelling unit on property. </a:t>
            </a:r>
          </a:p>
          <a:p>
            <a:pPr algn="just"/>
            <a:r>
              <a:rPr lang="en-US" sz="2000" dirty="0"/>
              <a:t>ADUs can be detached, attached to the primary house, or conversion of an existing basement or accessory structure.</a:t>
            </a:r>
          </a:p>
          <a:p>
            <a:pPr algn="just"/>
            <a:r>
              <a:rPr lang="en-US" sz="2000" dirty="0"/>
              <a:t>Implementation of a Statewide policy framework to promote the development of ADUs, prohibits unreasonable restrictions or regulations, and requires updating of all homeowners’ association (HOA) rules to allow ADUs.</a:t>
            </a:r>
          </a:p>
          <a:p>
            <a:pPr algn="just"/>
            <a:r>
              <a:rPr lang="en-US" sz="2000" dirty="0"/>
              <a:t>Effective October 1, 2025.  Local governments must adopt or revise their own ADU laws for consistency by October 1, 2026.</a:t>
            </a:r>
          </a:p>
        </p:txBody>
      </p:sp>
      <p:pic>
        <p:nvPicPr>
          <p:cNvPr id="1034" name="Picture 10" descr="5 Things to Know Before Building an Accessory Dwelling Unit (ADU)">
            <a:extLst>
              <a:ext uri="{FF2B5EF4-FFF2-40B4-BE49-F238E27FC236}">
                <a16:creationId xmlns:a16="http://schemas.microsoft.com/office/drawing/2014/main" id="{30F4FC0F-4D4B-4628-3698-CB88837808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1575" y="4262249"/>
            <a:ext cx="4229100" cy="259574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What Are the Different Types of Accessory Dwelling Units in California?">
            <a:extLst>
              <a:ext uri="{FF2B5EF4-FFF2-40B4-BE49-F238E27FC236}">
                <a16:creationId xmlns:a16="http://schemas.microsoft.com/office/drawing/2014/main" id="{68AA7956-F6FD-36FC-A3A4-F05B816803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228725"/>
            <a:ext cx="3048000" cy="303352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1">
            <a:extLst>
              <a:ext uri="{FF2B5EF4-FFF2-40B4-BE49-F238E27FC236}">
                <a16:creationId xmlns:a16="http://schemas.microsoft.com/office/drawing/2014/main" id="{E4841517-836C-DE64-9771-2C99783465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 y="1825625"/>
            <a:ext cx="3119437"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0765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3118" name="Rectangle 31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079368C-A196-F925-6F81-4957D09BA4F3}"/>
              </a:ext>
            </a:extLst>
          </p:cNvPr>
          <p:cNvSpPr>
            <a:spLocks noGrp="1"/>
          </p:cNvSpPr>
          <p:nvPr>
            <p:ph type="title"/>
          </p:nvPr>
        </p:nvSpPr>
        <p:spPr>
          <a:xfrm>
            <a:off x="137160" y="137160"/>
            <a:ext cx="5641848" cy="2212848"/>
          </a:xfrm>
        </p:spPr>
        <p:txBody>
          <a:bodyPr vert="horz" lIns="91440" tIns="45720" rIns="91440" bIns="45720" rtlCol="0" anchor="b">
            <a:normAutofit/>
          </a:bodyPr>
          <a:lstStyle/>
          <a:p>
            <a:r>
              <a:rPr lang="en-US" dirty="0"/>
              <a:t>“Housing Starts Here”</a:t>
            </a:r>
            <a:r>
              <a:rPr lang="en-US" b="1" dirty="0"/>
              <a:t> </a:t>
            </a:r>
            <a:r>
              <a:rPr lang="en-US" sz="2700" b="1" dirty="0"/>
              <a:t>Executive Order September 3, 2025</a:t>
            </a:r>
            <a:br>
              <a:rPr lang="en-US" b="1" dirty="0"/>
            </a:br>
            <a:endParaRPr lang="en-US" dirty="0"/>
          </a:p>
        </p:txBody>
      </p:sp>
      <p:sp>
        <p:nvSpPr>
          <p:cNvPr id="31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EECD48B-895D-F97B-A141-D075E577F740}"/>
              </a:ext>
            </a:extLst>
          </p:cNvPr>
          <p:cNvSpPr>
            <a:spLocks noGrp="1"/>
          </p:cNvSpPr>
          <p:nvPr>
            <p:ph sz="half" idx="1"/>
          </p:nvPr>
        </p:nvSpPr>
        <p:spPr>
          <a:xfrm>
            <a:off x="393191" y="2623570"/>
            <a:ext cx="6262133" cy="4097269"/>
          </a:xfrm>
        </p:spPr>
        <p:txBody>
          <a:bodyPr vert="horz" lIns="91440" tIns="45720" rIns="91440" bIns="45720" rtlCol="0">
            <a:normAutofit/>
          </a:bodyPr>
          <a:lstStyle/>
          <a:p>
            <a:pPr algn="just"/>
            <a:r>
              <a:rPr lang="en-US" sz="2000" dirty="0"/>
              <a:t>Builds on the Housing Expansion and Affordability Act.</a:t>
            </a:r>
          </a:p>
          <a:p>
            <a:pPr algn="just"/>
            <a:r>
              <a:rPr lang="en-US" sz="2000" dirty="0"/>
              <a:t>Key objectives are to streamline state permitting timelines, leverage state-owned property for transit-oriented development, set local housing goals and State to appoint an ombudsman to assist with permits and projects.</a:t>
            </a:r>
          </a:p>
          <a:p>
            <a:pPr algn="just"/>
            <a:r>
              <a:rPr lang="en-US" sz="2000" dirty="0"/>
              <a:t>Requires Maryland Department of Housing and Community Development (DHCD) to work with local jurisdictions to set housing production targets – to be published January 2026, updated every 5 years.</a:t>
            </a:r>
          </a:p>
          <a:p>
            <a:pPr algn="just"/>
            <a:r>
              <a:rPr lang="en-US" sz="2000" dirty="0"/>
              <a:t>Part of the strategy to make housing more affordable and to address the housing shortage.</a:t>
            </a:r>
          </a:p>
        </p:txBody>
      </p:sp>
      <p:pic>
        <p:nvPicPr>
          <p:cNvPr id="3074" name="Picture 2" descr="Building Permit Concept with Imaginary General Urban Plan and Cadastral ...">
            <a:extLst>
              <a:ext uri="{FF2B5EF4-FFF2-40B4-BE49-F238E27FC236}">
                <a16:creationId xmlns:a16="http://schemas.microsoft.com/office/drawing/2014/main" id="{208E28DE-2A3A-F587-556A-E5DEABAADB4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29740" r="20359" b="-1"/>
          <a:stretch>
            <a:fillRect/>
          </a:stretch>
        </p:blipFill>
        <p:spPr bwMode="auto">
          <a:xfrm>
            <a:off x="7359958" y="694954"/>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683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091AD-449E-D000-BCFB-A0329DED05EB}"/>
              </a:ext>
            </a:extLst>
          </p:cNvPr>
          <p:cNvSpPr>
            <a:spLocks noGrp="1"/>
          </p:cNvSpPr>
          <p:nvPr>
            <p:ph type="ctrTitle"/>
          </p:nvPr>
        </p:nvSpPr>
        <p:spPr>
          <a:xfrm>
            <a:off x="1524000" y="329184"/>
            <a:ext cx="9144000" cy="2361151"/>
          </a:xfrm>
        </p:spPr>
        <p:txBody>
          <a:bodyPr>
            <a:normAutofit/>
          </a:bodyPr>
          <a:lstStyle/>
          <a:p>
            <a:r>
              <a:rPr lang="en-US" sz="4400" dirty="0"/>
              <a:t>Comprehensive Plan Required Elements (chapters)</a:t>
            </a:r>
            <a:br>
              <a:rPr lang="en-US" dirty="0"/>
            </a:br>
            <a:endParaRPr lang="en-US" dirty="0"/>
          </a:p>
        </p:txBody>
      </p:sp>
      <p:sp>
        <p:nvSpPr>
          <p:cNvPr id="4" name="Subtitle 3">
            <a:extLst>
              <a:ext uri="{FF2B5EF4-FFF2-40B4-BE49-F238E27FC236}">
                <a16:creationId xmlns:a16="http://schemas.microsoft.com/office/drawing/2014/main" id="{F67CC9D3-D670-FEBA-C7E7-29282D320E15}"/>
              </a:ext>
            </a:extLst>
          </p:cNvPr>
          <p:cNvSpPr>
            <a:spLocks noGrp="1"/>
          </p:cNvSpPr>
          <p:nvPr>
            <p:ph type="subTitle" idx="1"/>
          </p:nvPr>
        </p:nvSpPr>
        <p:spPr>
          <a:xfrm>
            <a:off x="1524000" y="4645152"/>
            <a:ext cx="9814560" cy="2212848"/>
          </a:xfrm>
        </p:spPr>
        <p:txBody>
          <a:bodyPr>
            <a:normAutofit fontScale="25000" lnSpcReduction="20000"/>
          </a:bodyPr>
          <a:lstStyle/>
          <a:p>
            <a:pPr algn="l"/>
            <a:endParaRPr lang="en-US" dirty="0"/>
          </a:p>
          <a:p>
            <a:pPr marL="342900" indent="-342900" algn="l">
              <a:buFont typeface="Wingdings" panose="05000000000000000000" pitchFamily="2" charset="2"/>
              <a:buChar char="Ø"/>
            </a:pPr>
            <a:r>
              <a:rPr lang="en-US" sz="8000" dirty="0"/>
              <a:t>Relevant statistical data (population, demographics, acreages, inventories of resources, etc.)</a:t>
            </a:r>
          </a:p>
          <a:p>
            <a:pPr marL="342900" indent="-342900" algn="l">
              <a:buFont typeface="Wingdings" panose="05000000000000000000" pitchFamily="2" charset="2"/>
              <a:buChar char="Ø"/>
            </a:pPr>
            <a:r>
              <a:rPr lang="en-US" sz="8000" dirty="0"/>
              <a:t>Summary of regulatory protections and issues</a:t>
            </a:r>
          </a:p>
          <a:p>
            <a:pPr marL="342900" indent="-342900" algn="l">
              <a:buFont typeface="Wingdings" panose="05000000000000000000" pitchFamily="2" charset="2"/>
              <a:buChar char="Ø"/>
            </a:pPr>
            <a:r>
              <a:rPr lang="en-US" sz="8000" dirty="0"/>
              <a:t>Long-term goals and priorities for improvement, protection and preservation along with  implementation outlining the actions, policies, and resources necessary to achieve the goals.</a:t>
            </a:r>
          </a:p>
          <a:p>
            <a:pPr marL="342900" indent="-342900" algn="l">
              <a:buFont typeface="Wingdings" panose="05000000000000000000" pitchFamily="2" charset="2"/>
              <a:buChar char="Ø"/>
            </a:pPr>
            <a:r>
              <a:rPr lang="en-US" sz="8000" dirty="0"/>
              <a:t>All elements must address State requirements for comprehensive plans</a:t>
            </a:r>
          </a:p>
          <a:p>
            <a:pPr algn="l"/>
            <a:endParaRPr lang="en-US" dirty="0"/>
          </a:p>
        </p:txBody>
      </p:sp>
      <p:sp>
        <p:nvSpPr>
          <p:cNvPr id="6" name="TextBox 5">
            <a:extLst>
              <a:ext uri="{FF2B5EF4-FFF2-40B4-BE49-F238E27FC236}">
                <a16:creationId xmlns:a16="http://schemas.microsoft.com/office/drawing/2014/main" id="{31B4305F-4EC8-7A15-CB60-4D3ABB30EEC5}"/>
              </a:ext>
            </a:extLst>
          </p:cNvPr>
          <p:cNvSpPr txBox="1"/>
          <p:nvPr/>
        </p:nvSpPr>
        <p:spPr>
          <a:xfrm>
            <a:off x="1524000" y="2178272"/>
            <a:ext cx="4572000" cy="2677656"/>
          </a:xfrm>
          <a:prstGeom prst="rect">
            <a:avLst/>
          </a:prstGeom>
          <a:noFill/>
        </p:spPr>
        <p:txBody>
          <a:bodyPr wrap="square">
            <a:spAutoFit/>
          </a:bodyPr>
          <a:lstStyle/>
          <a:p>
            <a:pPr marL="342900" indent="-342900" algn="l">
              <a:buFont typeface="Arial" panose="020B0604020202020204" pitchFamily="34" charset="0"/>
              <a:buChar char="•"/>
            </a:pPr>
            <a:r>
              <a:rPr lang="en-US" sz="2400" dirty="0"/>
              <a:t>Resource Conservation	</a:t>
            </a:r>
          </a:p>
          <a:p>
            <a:pPr marL="342900" indent="-342900" algn="l">
              <a:buFont typeface="Arial" panose="020B0604020202020204" pitchFamily="34" charset="0"/>
              <a:buChar char="•"/>
            </a:pPr>
            <a:r>
              <a:rPr lang="en-US" sz="2400" dirty="0"/>
              <a:t>Mineral Resources</a:t>
            </a:r>
          </a:p>
          <a:p>
            <a:pPr marL="342900" indent="-342900" algn="l">
              <a:buFont typeface="Arial" panose="020B0604020202020204" pitchFamily="34" charset="0"/>
              <a:buChar char="•"/>
            </a:pPr>
            <a:r>
              <a:rPr lang="en-US" sz="2400" dirty="0"/>
              <a:t>Land Use</a:t>
            </a:r>
          </a:p>
          <a:p>
            <a:pPr marL="342900" indent="-342900" algn="l">
              <a:buFont typeface="Arial" panose="020B0604020202020204" pitchFamily="34" charset="0"/>
              <a:buChar char="•"/>
            </a:pPr>
            <a:r>
              <a:rPr lang="en-US" sz="2400" dirty="0"/>
              <a:t>Priority Preservation Area</a:t>
            </a:r>
          </a:p>
          <a:p>
            <a:pPr marL="342900" indent="-342900" algn="l">
              <a:buFont typeface="Arial" panose="020B0604020202020204" pitchFamily="34" charset="0"/>
              <a:buChar char="•"/>
            </a:pPr>
            <a:r>
              <a:rPr lang="en-US" sz="2400" dirty="0"/>
              <a:t>Water Resources</a:t>
            </a:r>
          </a:p>
          <a:p>
            <a:pPr algn="l"/>
            <a:endParaRPr lang="en-US" sz="2400" dirty="0"/>
          </a:p>
          <a:p>
            <a:pPr algn="l"/>
            <a:r>
              <a:rPr lang="en-US" sz="2400" dirty="0"/>
              <a:t>EACH ELEMENT INCLUDES:</a:t>
            </a:r>
          </a:p>
        </p:txBody>
      </p:sp>
      <p:sp>
        <p:nvSpPr>
          <p:cNvPr id="8" name="TextBox 7">
            <a:extLst>
              <a:ext uri="{FF2B5EF4-FFF2-40B4-BE49-F238E27FC236}">
                <a16:creationId xmlns:a16="http://schemas.microsoft.com/office/drawing/2014/main" id="{8DDCFA55-946F-4345-7AE9-5C46F178C8A8}"/>
              </a:ext>
            </a:extLst>
          </p:cNvPr>
          <p:cNvSpPr txBox="1"/>
          <p:nvPr/>
        </p:nvSpPr>
        <p:spPr>
          <a:xfrm>
            <a:off x="6172200" y="2161324"/>
            <a:ext cx="4114800" cy="1569660"/>
          </a:xfrm>
          <a:prstGeom prst="rect">
            <a:avLst/>
          </a:prstGeom>
          <a:noFill/>
        </p:spPr>
        <p:txBody>
          <a:bodyPr wrap="square">
            <a:spAutoFit/>
          </a:bodyPr>
          <a:lstStyle/>
          <a:p>
            <a:pPr marL="342900" indent="-342900" algn="l">
              <a:buFont typeface="Arial" panose="020B0604020202020204" pitchFamily="34" charset="0"/>
              <a:buChar char="•"/>
            </a:pPr>
            <a:r>
              <a:rPr lang="en-US" sz="2400" dirty="0"/>
              <a:t>Community Facilities</a:t>
            </a:r>
          </a:p>
          <a:p>
            <a:pPr marL="342900" indent="-342900" algn="l">
              <a:buFont typeface="Arial" panose="020B0604020202020204" pitchFamily="34" charset="0"/>
              <a:buChar char="•"/>
            </a:pPr>
            <a:r>
              <a:rPr lang="en-US" sz="2400" dirty="0"/>
              <a:t>Transportation	</a:t>
            </a:r>
          </a:p>
          <a:p>
            <a:pPr marL="342900" indent="-342900" algn="l">
              <a:buFont typeface="Arial" panose="020B0604020202020204" pitchFamily="34" charset="0"/>
              <a:buChar char="•"/>
            </a:pPr>
            <a:r>
              <a:rPr lang="en-US" sz="2400" dirty="0"/>
              <a:t>Economic Development</a:t>
            </a:r>
          </a:p>
          <a:p>
            <a:pPr marL="342900" indent="-342900" algn="l">
              <a:buFont typeface="Arial" panose="020B0604020202020204" pitchFamily="34" charset="0"/>
              <a:buChar char="•"/>
            </a:pPr>
            <a:r>
              <a:rPr lang="en-US" sz="2400" dirty="0"/>
              <a:t>Housing</a:t>
            </a:r>
          </a:p>
        </p:txBody>
      </p:sp>
    </p:spTree>
    <p:extLst>
      <p:ext uri="{BB962C8B-B14F-4D97-AF65-F5344CB8AC3E}">
        <p14:creationId xmlns:p14="http://schemas.microsoft.com/office/powerpoint/2010/main" val="1372932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9240" name="Rectangle 923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EC14C4FC-4602-35CA-7DD2-89EB6DFAB1E3}"/>
              </a:ext>
            </a:extLst>
          </p:cNvPr>
          <p:cNvPicPr>
            <a:picLocks noChangeAspect="1"/>
          </p:cNvPicPr>
          <p:nvPr/>
        </p:nvPicPr>
        <p:blipFill>
          <a:blip r:embed="rId2"/>
          <a:srcRect l="7724" r="19661" b="-1"/>
          <a:stretch/>
        </p:blipFill>
        <p:spPr>
          <a:xfrm>
            <a:off x="3246120" y="10"/>
            <a:ext cx="8945878" cy="6857990"/>
          </a:xfrm>
          <a:prstGeom prst="rect">
            <a:avLst/>
          </a:prstGeom>
        </p:spPr>
      </p:pic>
      <p:sp>
        <p:nvSpPr>
          <p:cNvPr id="9242" name="Rectangle 924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C1E09F1-B984-ECEC-4923-DB8C03E5617E}"/>
              </a:ext>
            </a:extLst>
          </p:cNvPr>
          <p:cNvSpPr>
            <a:spLocks noGrp="1"/>
          </p:cNvSpPr>
          <p:nvPr>
            <p:ph type="title"/>
          </p:nvPr>
        </p:nvSpPr>
        <p:spPr>
          <a:xfrm>
            <a:off x="838200" y="365125"/>
            <a:ext cx="5754624" cy="1518539"/>
          </a:xfrm>
        </p:spPr>
        <p:txBody>
          <a:bodyPr vert="horz" lIns="91440" tIns="45720" rIns="91440" bIns="45720" rtlCol="0" anchor="ctr">
            <a:normAutofit/>
          </a:bodyPr>
          <a:lstStyle/>
          <a:p>
            <a:r>
              <a:rPr lang="en-US" dirty="0"/>
              <a:t>Resource Conservation</a:t>
            </a:r>
          </a:p>
        </p:txBody>
      </p:sp>
      <p:sp>
        <p:nvSpPr>
          <p:cNvPr id="3" name="Content Placeholder 2">
            <a:extLst>
              <a:ext uri="{FF2B5EF4-FFF2-40B4-BE49-F238E27FC236}">
                <a16:creationId xmlns:a16="http://schemas.microsoft.com/office/drawing/2014/main" id="{9EBEA569-8EE1-9DDA-3DA9-0E1B18159168}"/>
              </a:ext>
            </a:extLst>
          </p:cNvPr>
          <p:cNvSpPr>
            <a:spLocks noGrp="1"/>
          </p:cNvSpPr>
          <p:nvPr>
            <p:ph sz="half" idx="1"/>
          </p:nvPr>
        </p:nvSpPr>
        <p:spPr>
          <a:xfrm>
            <a:off x="838200" y="2434201"/>
            <a:ext cx="4501896" cy="3742762"/>
          </a:xfrm>
        </p:spPr>
        <p:txBody>
          <a:bodyPr vert="horz" lIns="91440" tIns="45720" rIns="91440" bIns="45720" rtlCol="0">
            <a:normAutofit/>
          </a:bodyPr>
          <a:lstStyle/>
          <a:p>
            <a:pPr algn="just"/>
            <a:r>
              <a:rPr lang="en-US" sz="2000" dirty="0"/>
              <a:t>Areas that are characterized by natural environments such as forests and wetlands, or resource-utilization activities like agriculture and forestry. </a:t>
            </a:r>
          </a:p>
          <a:p>
            <a:pPr algn="just"/>
            <a:r>
              <a:rPr lang="en-US" sz="2000" dirty="0"/>
              <a:t> These areas are intended to be protected and managed to maintain their ecological value, support natural resource-based industries, and preserve habitat for wildlife.</a:t>
            </a:r>
          </a:p>
        </p:txBody>
      </p:sp>
    </p:spTree>
    <p:extLst>
      <p:ext uri="{BB962C8B-B14F-4D97-AF65-F5344CB8AC3E}">
        <p14:creationId xmlns:p14="http://schemas.microsoft.com/office/powerpoint/2010/main" val="2841228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0256" name="Rectangle 1025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51" name="Picture 11" descr="Frac Sand Mining | Discover How Texas Frac Sand Mining Tries To Meet ...">
            <a:extLst>
              <a:ext uri="{FF2B5EF4-FFF2-40B4-BE49-F238E27FC236}">
                <a16:creationId xmlns:a16="http://schemas.microsoft.com/office/drawing/2014/main" id="{C55C68B8-361B-9796-B998-D1B296A9619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r="25976"/>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258" name="Rectangle 1025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189E70-6843-3BAA-12D0-348082ADD3B1}"/>
              </a:ext>
            </a:extLst>
          </p:cNvPr>
          <p:cNvSpPr>
            <a:spLocks noGrp="1"/>
          </p:cNvSpPr>
          <p:nvPr>
            <p:ph type="title"/>
          </p:nvPr>
        </p:nvSpPr>
        <p:spPr>
          <a:xfrm>
            <a:off x="475488" y="365125"/>
            <a:ext cx="5394960" cy="1388039"/>
          </a:xfrm>
        </p:spPr>
        <p:txBody>
          <a:bodyPr vert="horz" lIns="91440" tIns="45720" rIns="91440" bIns="45720" rtlCol="0" anchor="ctr">
            <a:normAutofit/>
          </a:bodyPr>
          <a:lstStyle/>
          <a:p>
            <a:r>
              <a:rPr lang="en-US" dirty="0"/>
              <a:t>Mineral Resources</a:t>
            </a:r>
          </a:p>
        </p:txBody>
      </p:sp>
      <p:sp>
        <p:nvSpPr>
          <p:cNvPr id="3" name="Content Placeholder 2">
            <a:extLst>
              <a:ext uri="{FF2B5EF4-FFF2-40B4-BE49-F238E27FC236}">
                <a16:creationId xmlns:a16="http://schemas.microsoft.com/office/drawing/2014/main" id="{43843779-2F42-7F08-DE94-0858DC36E781}"/>
              </a:ext>
            </a:extLst>
          </p:cNvPr>
          <p:cNvSpPr>
            <a:spLocks noGrp="1"/>
          </p:cNvSpPr>
          <p:nvPr>
            <p:ph sz="half" idx="1"/>
          </p:nvPr>
        </p:nvSpPr>
        <p:spPr>
          <a:xfrm>
            <a:off x="548640" y="2523744"/>
            <a:ext cx="4352544" cy="4187951"/>
          </a:xfrm>
        </p:spPr>
        <p:txBody>
          <a:bodyPr vert="horz" lIns="91440" tIns="45720" rIns="91440" bIns="45720" rtlCol="0">
            <a:noAutofit/>
          </a:bodyPr>
          <a:lstStyle/>
          <a:p>
            <a:pPr algn="just"/>
            <a:r>
              <a:rPr lang="en-US" sz="2000" dirty="0"/>
              <a:t>Mineral resources are recognized as a priority resource essential to the regions’ economic development. </a:t>
            </a:r>
          </a:p>
          <a:p>
            <a:pPr algn="just"/>
            <a:r>
              <a:rPr lang="en-US" sz="2000" dirty="0"/>
              <a:t>This section identifies lands with the potential for mineral extraction – predominantly sand and gravel - and acknowledges  existing mining locations. </a:t>
            </a:r>
          </a:p>
          <a:p>
            <a:pPr algn="just"/>
            <a:r>
              <a:rPr lang="en-US" sz="2000" dirty="0"/>
              <a:t>This plan considers how to balance the extraction and use of mineral resources with other land uses while addressing potential environmental and social impacts.</a:t>
            </a:r>
          </a:p>
        </p:txBody>
      </p:sp>
    </p:spTree>
    <p:extLst>
      <p:ext uri="{BB962C8B-B14F-4D97-AF65-F5344CB8AC3E}">
        <p14:creationId xmlns:p14="http://schemas.microsoft.com/office/powerpoint/2010/main" val="3875027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1271" name="Rectangle 112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266" name="Picture 2" descr="Maryland’s Bicycle and Pedestrian Plans and Programs - MDOT">
            <a:extLst>
              <a:ext uri="{FF2B5EF4-FFF2-40B4-BE49-F238E27FC236}">
                <a16:creationId xmlns:a16="http://schemas.microsoft.com/office/drawing/2014/main" id="{1B1B5389-6289-A0FF-522F-214FA2C641C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5884" r="-1"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1273" name="Rectangle 112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CF09BE0-66CD-4195-72C9-6E9A5A7EBA98}"/>
              </a:ext>
            </a:extLst>
          </p:cNvPr>
          <p:cNvSpPr>
            <a:spLocks noGrp="1"/>
          </p:cNvSpPr>
          <p:nvPr>
            <p:ph type="title"/>
          </p:nvPr>
        </p:nvSpPr>
        <p:spPr>
          <a:xfrm>
            <a:off x="475488" y="365125"/>
            <a:ext cx="4535424" cy="1289939"/>
          </a:xfrm>
        </p:spPr>
        <p:txBody>
          <a:bodyPr vert="horz" lIns="91440" tIns="45720" rIns="91440" bIns="45720" rtlCol="0" anchor="ctr">
            <a:normAutofit/>
          </a:bodyPr>
          <a:lstStyle/>
          <a:p>
            <a:r>
              <a:rPr lang="en-US" dirty="0"/>
              <a:t>Transportation</a:t>
            </a:r>
            <a:br>
              <a:rPr lang="en-US" sz="4000" dirty="0"/>
            </a:br>
            <a:endParaRPr lang="en-US" sz="4000" dirty="0"/>
          </a:p>
        </p:txBody>
      </p:sp>
      <p:sp>
        <p:nvSpPr>
          <p:cNvPr id="3" name="Content Placeholder 2">
            <a:extLst>
              <a:ext uri="{FF2B5EF4-FFF2-40B4-BE49-F238E27FC236}">
                <a16:creationId xmlns:a16="http://schemas.microsoft.com/office/drawing/2014/main" id="{F746B8EC-3459-2E6A-1FBF-0115635FDBE6}"/>
              </a:ext>
            </a:extLst>
          </p:cNvPr>
          <p:cNvSpPr>
            <a:spLocks noGrp="1"/>
          </p:cNvSpPr>
          <p:nvPr>
            <p:ph sz="half" idx="1"/>
          </p:nvPr>
        </p:nvSpPr>
        <p:spPr>
          <a:xfrm>
            <a:off x="475488" y="2434201"/>
            <a:ext cx="4535424" cy="3742762"/>
          </a:xfrm>
        </p:spPr>
        <p:txBody>
          <a:bodyPr vert="horz" lIns="91440" tIns="45720" rIns="91440" bIns="45720" rtlCol="0">
            <a:normAutofit/>
          </a:bodyPr>
          <a:lstStyle/>
          <a:p>
            <a:pPr algn="just"/>
            <a:r>
              <a:rPr lang="en-US" sz="2000" dirty="0"/>
              <a:t>This element covers how many transportation systems like roads, public transit, sidewalks, and bike lanes, are planned and developed.  </a:t>
            </a:r>
          </a:p>
          <a:p>
            <a:pPr algn="just"/>
            <a:r>
              <a:rPr lang="en-US" sz="2000" dirty="0"/>
              <a:t>It focuses on identifying existing transportation infrastructure along with the communities needs – both for people and goods – now and into the future.</a:t>
            </a:r>
          </a:p>
        </p:txBody>
      </p:sp>
    </p:spTree>
    <p:extLst>
      <p:ext uri="{BB962C8B-B14F-4D97-AF65-F5344CB8AC3E}">
        <p14:creationId xmlns:p14="http://schemas.microsoft.com/office/powerpoint/2010/main" val="2287487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338" name="Rectangle 12337">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6" name="Picture 8" descr="Celebrate National Trails Day with a full day of activities at Tuckahoe ...">
            <a:extLst>
              <a:ext uri="{FF2B5EF4-FFF2-40B4-BE49-F238E27FC236}">
                <a16:creationId xmlns:a16="http://schemas.microsoft.com/office/drawing/2014/main" id="{0AFE22EA-FD11-EE27-864F-83A0F4EC1D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4560" r="-3" b="13679"/>
          <a:stretch>
            <a:fillRect/>
          </a:stretch>
        </p:blipFill>
        <p:spPr bwMode="auto">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2804A11-C692-07E6-FBC1-5787BFBC1FAD}"/>
              </a:ext>
            </a:extLst>
          </p:cNvPr>
          <p:cNvPicPr>
            <a:picLocks noChangeAspect="1"/>
          </p:cNvPicPr>
          <p:nvPr/>
        </p:nvPicPr>
        <p:blipFill>
          <a:blip r:embed="rId3"/>
          <a:srcRect r="3" b="17402"/>
          <a:stretch>
            <a:fillRect/>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4" name="Picture 3">
            <a:extLst>
              <a:ext uri="{FF2B5EF4-FFF2-40B4-BE49-F238E27FC236}">
                <a16:creationId xmlns:a16="http://schemas.microsoft.com/office/drawing/2014/main" id="{3DA09E29-E143-8439-59FF-E8C22B4FAA18}"/>
              </a:ext>
            </a:extLst>
          </p:cNvPr>
          <p:cNvPicPr>
            <a:picLocks noChangeAspect="1"/>
          </p:cNvPicPr>
          <p:nvPr/>
        </p:nvPicPr>
        <p:blipFill>
          <a:blip r:embed="rId4"/>
          <a:srcRect t="656" r="-1" b="-1"/>
          <a:stretch>
            <a:fillRect/>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12337" name="Freeform: Shape 12336">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2339" name="Freeform: Shape 12338">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9C4B2DC-69B6-8246-19E8-DDD6DC7B1EDA}"/>
              </a:ext>
            </a:extLst>
          </p:cNvPr>
          <p:cNvSpPr>
            <a:spLocks noGrp="1"/>
          </p:cNvSpPr>
          <p:nvPr>
            <p:ph type="title"/>
          </p:nvPr>
        </p:nvSpPr>
        <p:spPr>
          <a:xfrm>
            <a:off x="448056" y="685800"/>
            <a:ext cx="4922338" cy="1325563"/>
          </a:xfrm>
        </p:spPr>
        <p:txBody>
          <a:bodyPr vert="horz" lIns="91440" tIns="45720" rIns="91440" bIns="45720" rtlCol="0" anchor="ctr">
            <a:normAutofit/>
          </a:bodyPr>
          <a:lstStyle/>
          <a:p>
            <a:r>
              <a:rPr lang="en-US" sz="3400" kern="1200" dirty="0">
                <a:solidFill>
                  <a:schemeClr val="tx1"/>
                </a:solidFill>
                <a:latin typeface="+mj-lt"/>
                <a:ea typeface="+mj-ea"/>
                <a:cs typeface="+mj-cs"/>
              </a:rPr>
              <a:t>Community Facilities</a:t>
            </a:r>
          </a:p>
        </p:txBody>
      </p:sp>
      <p:sp>
        <p:nvSpPr>
          <p:cNvPr id="12341" name="Rectangle 12340">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343" name="Rectangle 12342">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047E470-A7BC-C53A-1EE9-049BC88FC060}"/>
              </a:ext>
            </a:extLst>
          </p:cNvPr>
          <p:cNvSpPr>
            <a:spLocks noGrp="1"/>
          </p:cNvSpPr>
          <p:nvPr>
            <p:ph sz="half" idx="1"/>
          </p:nvPr>
        </p:nvSpPr>
        <p:spPr>
          <a:xfrm>
            <a:off x="448055" y="2514600"/>
            <a:ext cx="5122689" cy="3666744"/>
          </a:xfrm>
        </p:spPr>
        <p:txBody>
          <a:bodyPr vert="horz" lIns="91440" tIns="45720" rIns="91440" bIns="45720" rtlCol="0">
            <a:normAutofit/>
          </a:bodyPr>
          <a:lstStyle/>
          <a:p>
            <a:pPr algn="just"/>
            <a:r>
              <a:rPr lang="en-US" sz="2000" dirty="0"/>
              <a:t>Community facilities refers to public and semi-public buildings, lands and facilities that are essential for community life.  </a:t>
            </a:r>
          </a:p>
          <a:p>
            <a:pPr algn="just"/>
            <a:r>
              <a:rPr lang="en-US" sz="2000" dirty="0"/>
              <a:t>This element of the plan identifies their locations and character, ensuring they are adequate to meet community needs and are consistent with other elements of the plan, like land use. </a:t>
            </a:r>
          </a:p>
        </p:txBody>
      </p:sp>
      <p:sp>
        <p:nvSpPr>
          <p:cNvPr id="5" name="AutoShape 4" descr="Have you heard? Martinak... - Caroline County, MD Tourism | Facebook">
            <a:extLst>
              <a:ext uri="{FF2B5EF4-FFF2-40B4-BE49-F238E27FC236}">
                <a16:creationId xmlns:a16="http://schemas.microsoft.com/office/drawing/2014/main" id="{C4B2FA6B-20E7-C05E-E5DF-04D5D6A0CD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776554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55E51-93E5-14DA-BB9B-DFD8B783A71F}"/>
              </a:ext>
            </a:extLst>
          </p:cNvPr>
          <p:cNvSpPr>
            <a:spLocks noGrp="1"/>
          </p:cNvSpPr>
          <p:nvPr>
            <p:ph type="title"/>
          </p:nvPr>
        </p:nvSpPr>
        <p:spPr>
          <a:xfrm>
            <a:off x="4992624" y="365125"/>
            <a:ext cx="6537960" cy="3228467"/>
          </a:xfrm>
        </p:spPr>
        <p:txBody>
          <a:bodyPr>
            <a:noAutofit/>
          </a:bodyPr>
          <a:lstStyle/>
          <a:p>
            <a:r>
              <a:rPr lang="en-US" sz="4000" dirty="0"/>
              <a:t>A Comprehensive Plan is a guide for how the County will grow and develop to meet future needs and reflect the community’s vision.</a:t>
            </a:r>
          </a:p>
        </p:txBody>
      </p:sp>
      <p:sp>
        <p:nvSpPr>
          <p:cNvPr id="3" name="Content Placeholder 2">
            <a:extLst>
              <a:ext uri="{FF2B5EF4-FFF2-40B4-BE49-F238E27FC236}">
                <a16:creationId xmlns:a16="http://schemas.microsoft.com/office/drawing/2014/main" id="{BC0132C4-5703-C3B4-317F-5A16D829280A}"/>
              </a:ext>
            </a:extLst>
          </p:cNvPr>
          <p:cNvSpPr>
            <a:spLocks noGrp="1"/>
          </p:cNvSpPr>
          <p:nvPr>
            <p:ph sz="half" idx="1"/>
          </p:nvPr>
        </p:nvSpPr>
        <p:spPr>
          <a:xfrm>
            <a:off x="521208" y="475489"/>
            <a:ext cx="4361688" cy="5701474"/>
          </a:xfrm>
        </p:spPr>
        <p:txBody>
          <a:bodyPr/>
          <a:lstStyle/>
          <a:p>
            <a:r>
              <a:rPr lang="en-US" dirty="0"/>
              <a:t>Caroline County Map</a:t>
            </a:r>
          </a:p>
        </p:txBody>
      </p:sp>
      <p:sp>
        <p:nvSpPr>
          <p:cNvPr id="4" name="Content Placeholder 3">
            <a:extLst>
              <a:ext uri="{FF2B5EF4-FFF2-40B4-BE49-F238E27FC236}">
                <a16:creationId xmlns:a16="http://schemas.microsoft.com/office/drawing/2014/main" id="{0D44D474-EF62-FC79-D2D6-F7C77030A60E}"/>
              </a:ext>
            </a:extLst>
          </p:cNvPr>
          <p:cNvSpPr>
            <a:spLocks noGrp="1"/>
          </p:cNvSpPr>
          <p:nvPr>
            <p:ph sz="half" idx="2"/>
          </p:nvPr>
        </p:nvSpPr>
        <p:spPr>
          <a:xfrm>
            <a:off x="5705856" y="3694176"/>
            <a:ext cx="5647944" cy="2482786"/>
          </a:xfrm>
        </p:spPr>
        <p:txBody>
          <a:bodyPr/>
          <a:lstStyle/>
          <a:p>
            <a:pPr algn="just"/>
            <a:r>
              <a:rPr lang="en-US" sz="2000" dirty="0">
                <a:ea typeface="Aptos" panose="020B0004020202020204" pitchFamily="34" charset="0"/>
                <a:cs typeface="Times New Roman" panose="02020603050405020304" pitchFamily="18" charset="0"/>
              </a:rPr>
              <a:t>The towns within Caroline County are all incorporated municipalities that develop and adopt their own Comprehensive Plans and Zoning Codes.  </a:t>
            </a:r>
          </a:p>
          <a:p>
            <a:pPr algn="just"/>
            <a:r>
              <a:rPr lang="en-US" sz="2000" dirty="0">
                <a:ea typeface="Aptos" panose="020B0004020202020204" pitchFamily="34" charset="0"/>
                <a:cs typeface="Times New Roman" panose="02020603050405020304" pitchFamily="18" charset="0"/>
              </a:rPr>
              <a:t>The County Comprehensive Plan applies to all unincorporated areas outside of town limits. </a:t>
            </a:r>
            <a:endParaRPr lang="en-US" sz="2000" dirty="0"/>
          </a:p>
          <a:p>
            <a:endParaRPr lang="en-US" dirty="0"/>
          </a:p>
        </p:txBody>
      </p:sp>
      <p:graphicFrame>
        <p:nvGraphicFramePr>
          <p:cNvPr id="41" name="Object 40">
            <a:extLst>
              <a:ext uri="{FF2B5EF4-FFF2-40B4-BE49-F238E27FC236}">
                <a16:creationId xmlns:a16="http://schemas.microsoft.com/office/drawing/2014/main" id="{43580F96-78F0-A087-D434-1B75C4C9A623}"/>
              </a:ext>
            </a:extLst>
          </p:cNvPr>
          <p:cNvGraphicFramePr>
            <a:graphicFrameLocks noChangeAspect="1"/>
          </p:cNvGraphicFramePr>
          <p:nvPr>
            <p:extLst>
              <p:ext uri="{D42A27DB-BD31-4B8C-83A1-F6EECF244321}">
                <p14:modId xmlns:p14="http://schemas.microsoft.com/office/powerpoint/2010/main" val="1678077968"/>
              </p:ext>
            </p:extLst>
          </p:nvPr>
        </p:nvGraphicFramePr>
        <p:xfrm>
          <a:off x="204216" y="262954"/>
          <a:ext cx="4678680" cy="6302438"/>
        </p:xfrm>
        <a:graphic>
          <a:graphicData uri="http://schemas.openxmlformats.org/presentationml/2006/ole">
            <mc:AlternateContent xmlns:mc="http://schemas.openxmlformats.org/markup-compatibility/2006">
              <mc:Choice xmlns:v="urn:schemas-microsoft-com:vml" Requires="v">
                <p:oleObj name="Acrobat Document" r:id="rId2" imgW="5829165" imgH="7543680" progId="Acrobat.Document.DC">
                  <p:embed/>
                </p:oleObj>
              </mc:Choice>
              <mc:Fallback>
                <p:oleObj name="Acrobat Document" r:id="rId2" imgW="5829165" imgH="7543680" progId="Acrobat.Document.DC">
                  <p:embed/>
                  <p:pic>
                    <p:nvPicPr>
                      <p:cNvPr id="0" name=""/>
                      <p:cNvPicPr/>
                      <p:nvPr/>
                    </p:nvPicPr>
                    <p:blipFill>
                      <a:blip r:embed="rId3"/>
                      <a:stretch>
                        <a:fillRect/>
                      </a:stretch>
                    </p:blipFill>
                    <p:spPr>
                      <a:xfrm>
                        <a:off x="204216" y="262954"/>
                        <a:ext cx="4678680" cy="6302438"/>
                      </a:xfrm>
                      <a:prstGeom prst="rect">
                        <a:avLst/>
                      </a:prstGeom>
                    </p:spPr>
                  </p:pic>
                </p:oleObj>
              </mc:Fallback>
            </mc:AlternateContent>
          </a:graphicData>
        </a:graphic>
      </p:graphicFrame>
    </p:spTree>
    <p:extLst>
      <p:ext uri="{BB962C8B-B14F-4D97-AF65-F5344CB8AC3E}">
        <p14:creationId xmlns:p14="http://schemas.microsoft.com/office/powerpoint/2010/main" val="19900201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3326" name="Rectangle 1332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316" name="Picture 4" descr="A Guide to Converting Your Agricultural Land to Residential">
            <a:extLst>
              <a:ext uri="{FF2B5EF4-FFF2-40B4-BE49-F238E27FC236}">
                <a16:creationId xmlns:a16="http://schemas.microsoft.com/office/drawing/2014/main" id="{9BA3D74E-A707-59FA-79FE-907134A16D4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26329" r="-1"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3328" name="Rectangle 1332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985BB8A-5D18-DDC2-C6DA-FAF8E71D9A0D}"/>
              </a:ext>
            </a:extLst>
          </p:cNvPr>
          <p:cNvSpPr>
            <a:spLocks noGrp="1"/>
          </p:cNvSpPr>
          <p:nvPr>
            <p:ph type="title"/>
          </p:nvPr>
        </p:nvSpPr>
        <p:spPr>
          <a:xfrm>
            <a:off x="438912" y="365125"/>
            <a:ext cx="4645152" cy="1326515"/>
          </a:xfrm>
        </p:spPr>
        <p:txBody>
          <a:bodyPr vert="horz" lIns="91440" tIns="45720" rIns="91440" bIns="45720" rtlCol="0" anchor="ctr">
            <a:normAutofit/>
          </a:bodyPr>
          <a:lstStyle/>
          <a:p>
            <a:r>
              <a:rPr lang="en-US" dirty="0"/>
              <a:t>Land Use</a:t>
            </a:r>
          </a:p>
        </p:txBody>
      </p:sp>
      <p:sp>
        <p:nvSpPr>
          <p:cNvPr id="3" name="Content Placeholder 2">
            <a:extLst>
              <a:ext uri="{FF2B5EF4-FFF2-40B4-BE49-F238E27FC236}">
                <a16:creationId xmlns:a16="http://schemas.microsoft.com/office/drawing/2014/main" id="{60805AC7-8565-E05E-CAA2-3B66CD2CE75D}"/>
              </a:ext>
            </a:extLst>
          </p:cNvPr>
          <p:cNvSpPr>
            <a:spLocks noGrp="1"/>
          </p:cNvSpPr>
          <p:nvPr>
            <p:ph sz="half" idx="1"/>
          </p:nvPr>
        </p:nvSpPr>
        <p:spPr>
          <a:xfrm>
            <a:off x="283464" y="1847088"/>
            <a:ext cx="4471416" cy="4160711"/>
          </a:xfrm>
        </p:spPr>
        <p:txBody>
          <a:bodyPr vert="horz" lIns="91440" tIns="45720" rIns="91440" bIns="45720" rtlCol="0">
            <a:normAutofit/>
          </a:bodyPr>
          <a:lstStyle/>
          <a:p>
            <a:pPr algn="just"/>
            <a:r>
              <a:rPr lang="en-US" sz="2000" dirty="0"/>
              <a:t>Land use refers to the intended use of land for various purposes, such as residential, commercial, industrial, institutional and agricultural.  </a:t>
            </a:r>
          </a:p>
          <a:p>
            <a:pPr algn="just"/>
            <a:r>
              <a:rPr lang="en-US" sz="2000" dirty="0"/>
              <a:t>It is a core component of the plan, outlining goals for growth and development within a jurisdiction.</a:t>
            </a:r>
          </a:p>
        </p:txBody>
      </p:sp>
    </p:spTree>
    <p:extLst>
      <p:ext uri="{BB962C8B-B14F-4D97-AF65-F5344CB8AC3E}">
        <p14:creationId xmlns:p14="http://schemas.microsoft.com/office/powerpoint/2010/main" val="1466162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4343" name="Rectangle 14342">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E670CC-667B-EE8D-80DA-596C04265392}"/>
              </a:ext>
            </a:extLst>
          </p:cNvPr>
          <p:cNvSpPr>
            <a:spLocks noGrp="1"/>
          </p:cNvSpPr>
          <p:nvPr>
            <p:ph type="title"/>
          </p:nvPr>
        </p:nvSpPr>
        <p:spPr>
          <a:xfrm>
            <a:off x="274320" y="639520"/>
            <a:ext cx="3785616" cy="1509320"/>
          </a:xfrm>
        </p:spPr>
        <p:txBody>
          <a:bodyPr vert="horz" lIns="91440" tIns="45720" rIns="91440" bIns="45720" rtlCol="0" anchor="b">
            <a:normAutofit/>
          </a:bodyPr>
          <a:lstStyle/>
          <a:p>
            <a:r>
              <a:rPr lang="en-US" kern="1200" dirty="0">
                <a:solidFill>
                  <a:schemeClr val="tx1"/>
                </a:solidFill>
                <a:latin typeface="+mj-lt"/>
                <a:ea typeface="+mj-ea"/>
                <a:cs typeface="+mj-cs"/>
              </a:rPr>
              <a:t>Housing</a:t>
            </a:r>
            <a:br>
              <a:rPr lang="en-US" sz="5400" kern="1200" dirty="0">
                <a:solidFill>
                  <a:schemeClr val="tx1"/>
                </a:solidFill>
                <a:latin typeface="+mj-lt"/>
                <a:ea typeface="+mj-ea"/>
                <a:cs typeface="+mj-cs"/>
              </a:rPr>
            </a:br>
            <a:endParaRPr lang="en-US" sz="5400" kern="1200" dirty="0">
              <a:solidFill>
                <a:schemeClr val="tx1"/>
              </a:solidFill>
              <a:latin typeface="+mj-lt"/>
              <a:ea typeface="+mj-ea"/>
              <a:cs typeface="+mj-cs"/>
            </a:endParaRPr>
          </a:p>
        </p:txBody>
      </p:sp>
      <p:sp>
        <p:nvSpPr>
          <p:cNvPr id="14348"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C564E80-E204-4B22-491C-9FD638DB370B}"/>
              </a:ext>
            </a:extLst>
          </p:cNvPr>
          <p:cNvSpPr>
            <a:spLocks noGrp="1"/>
          </p:cNvSpPr>
          <p:nvPr>
            <p:ph sz="half" idx="1"/>
          </p:nvPr>
        </p:nvSpPr>
        <p:spPr>
          <a:xfrm>
            <a:off x="210312" y="2807208"/>
            <a:ext cx="4599432" cy="3566160"/>
          </a:xfrm>
        </p:spPr>
        <p:txBody>
          <a:bodyPr vert="horz" lIns="91440" tIns="45720" rIns="91440" bIns="45720" rtlCol="0" anchor="t">
            <a:normAutofit/>
          </a:bodyPr>
          <a:lstStyle/>
          <a:p>
            <a:pPr algn="just"/>
            <a:r>
              <a:rPr lang="en-US" sz="2000" dirty="0"/>
              <a:t>This element assesses a community’s housing needs, addresses housing affordability for workforce and low-income households along with types of housing.  </a:t>
            </a:r>
          </a:p>
          <a:p>
            <a:pPr algn="just"/>
            <a:r>
              <a:rPr lang="en-US" sz="2000" dirty="0"/>
              <a:t>It outlines strategies, policies, and implementation measures to meet these needs and guide future growth and development.</a:t>
            </a:r>
          </a:p>
        </p:txBody>
      </p:sp>
      <p:pic>
        <p:nvPicPr>
          <p:cNvPr id="14338" name="Picture 2" descr="Common Home Styles And Types Of Houses | Bankrate">
            <a:extLst>
              <a:ext uri="{FF2B5EF4-FFF2-40B4-BE49-F238E27FC236}">
                <a16:creationId xmlns:a16="http://schemas.microsoft.com/office/drawing/2014/main" id="{448B0589-5108-1A54-4119-B738C1F3329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5806440" y="274321"/>
            <a:ext cx="4754880" cy="31546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DUs and RVs as options for secondary dwellings | Clackamas County">
            <a:extLst>
              <a:ext uri="{FF2B5EF4-FFF2-40B4-BE49-F238E27FC236}">
                <a16:creationId xmlns:a16="http://schemas.microsoft.com/office/drawing/2014/main" id="{1FF87DCD-7363-DE5D-8B60-6A6D679B8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4550" y="3703322"/>
            <a:ext cx="4599432" cy="2974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418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90" name="Rectangle 1538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362" name="Picture 2" descr="City Of Charlotte Stormwater Design Manual">
            <a:extLst>
              <a:ext uri="{FF2B5EF4-FFF2-40B4-BE49-F238E27FC236}">
                <a16:creationId xmlns:a16="http://schemas.microsoft.com/office/drawing/2014/main" id="{B03C132F-4AFC-9551-F55D-8AAC9F617F4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t="1360" b="3759"/>
          <a:stretch>
            <a:fillRect/>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5392" name="Rectangle 1539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DCFD74B-E0EC-930E-1C44-4903F71E12CD}"/>
              </a:ext>
            </a:extLst>
          </p:cNvPr>
          <p:cNvSpPr>
            <a:spLocks noGrp="1"/>
          </p:cNvSpPr>
          <p:nvPr>
            <p:ph type="title"/>
          </p:nvPr>
        </p:nvSpPr>
        <p:spPr>
          <a:xfrm>
            <a:off x="285750" y="365125"/>
            <a:ext cx="4374639" cy="1899912"/>
          </a:xfrm>
        </p:spPr>
        <p:txBody>
          <a:bodyPr vert="horz" lIns="91440" tIns="45720" rIns="91440" bIns="45720" rtlCol="0" anchor="ctr">
            <a:normAutofit/>
          </a:bodyPr>
          <a:lstStyle/>
          <a:p>
            <a:r>
              <a:rPr lang="en-US" dirty="0"/>
              <a:t>Water Resources</a:t>
            </a:r>
          </a:p>
        </p:txBody>
      </p:sp>
      <p:sp>
        <p:nvSpPr>
          <p:cNvPr id="3" name="Content Placeholder 2">
            <a:extLst>
              <a:ext uri="{FF2B5EF4-FFF2-40B4-BE49-F238E27FC236}">
                <a16:creationId xmlns:a16="http://schemas.microsoft.com/office/drawing/2014/main" id="{47BFA753-E07E-73E6-616D-2374B9CB32DE}"/>
              </a:ext>
            </a:extLst>
          </p:cNvPr>
          <p:cNvSpPr>
            <a:spLocks noGrp="1"/>
          </p:cNvSpPr>
          <p:nvPr>
            <p:ph sz="half" idx="1"/>
          </p:nvPr>
        </p:nvSpPr>
        <p:spPr>
          <a:xfrm>
            <a:off x="361950" y="2434201"/>
            <a:ext cx="4298439" cy="3742762"/>
          </a:xfrm>
        </p:spPr>
        <p:txBody>
          <a:bodyPr vert="horz" lIns="91440" tIns="45720" rIns="91440" bIns="45720" rtlCol="0">
            <a:normAutofit/>
          </a:bodyPr>
          <a:lstStyle/>
          <a:p>
            <a:pPr algn="just"/>
            <a:r>
              <a:rPr lang="en-US" sz="1700" dirty="0"/>
              <a:t>Water resources refers to the assessment and management of water supplies -both surface and groundwater - to meet the needs of a community’s existing and future population.</a:t>
            </a:r>
          </a:p>
          <a:p>
            <a:pPr algn="just"/>
            <a:r>
              <a:rPr lang="en-US" sz="1700" dirty="0"/>
              <a:t> It also considers suitable receiving waters for wastewater and stormwater management. </a:t>
            </a:r>
          </a:p>
          <a:p>
            <a:pPr algn="just"/>
            <a:r>
              <a:rPr lang="en-US" sz="1700" dirty="0"/>
              <a:t>This plan also outlines strategies for protecting and improving water quality for sustainable growth and environmental health.</a:t>
            </a:r>
          </a:p>
        </p:txBody>
      </p:sp>
    </p:spTree>
    <p:extLst>
      <p:ext uri="{BB962C8B-B14F-4D97-AF65-F5344CB8AC3E}">
        <p14:creationId xmlns:p14="http://schemas.microsoft.com/office/powerpoint/2010/main" val="14585357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748D6-A09B-8D73-9DF0-25360671C00C}"/>
              </a:ext>
            </a:extLst>
          </p:cNvPr>
          <p:cNvSpPr>
            <a:spLocks noGrp="1"/>
          </p:cNvSpPr>
          <p:nvPr>
            <p:ph type="title"/>
          </p:nvPr>
        </p:nvSpPr>
        <p:spPr>
          <a:xfrm>
            <a:off x="246888" y="1"/>
            <a:ext cx="11106912" cy="1690688"/>
          </a:xfrm>
        </p:spPr>
        <p:txBody>
          <a:bodyPr>
            <a:normAutofit/>
          </a:bodyPr>
          <a:lstStyle/>
          <a:p>
            <a:r>
              <a:rPr lang="en-US" sz="3600" dirty="0"/>
              <a:t>The Comprehensive Plan is not a stand-alone document.  It is supported (and in turn supports) other related documents including but not limited to: </a:t>
            </a:r>
          </a:p>
        </p:txBody>
      </p:sp>
      <p:sp>
        <p:nvSpPr>
          <p:cNvPr id="3" name="Content Placeholder 2">
            <a:extLst>
              <a:ext uri="{FF2B5EF4-FFF2-40B4-BE49-F238E27FC236}">
                <a16:creationId xmlns:a16="http://schemas.microsoft.com/office/drawing/2014/main" id="{7C7C9C73-F260-A7FE-0482-93731D9F13B3}"/>
              </a:ext>
            </a:extLst>
          </p:cNvPr>
          <p:cNvSpPr>
            <a:spLocks noGrp="1"/>
          </p:cNvSpPr>
          <p:nvPr>
            <p:ph sz="half" idx="1"/>
          </p:nvPr>
        </p:nvSpPr>
        <p:spPr>
          <a:xfrm>
            <a:off x="246888" y="1825625"/>
            <a:ext cx="4069080" cy="4351338"/>
          </a:xfrm>
        </p:spPr>
        <p:txBody>
          <a:bodyPr/>
          <a:lstStyle/>
          <a:p>
            <a:pPr lvl="0"/>
            <a:r>
              <a:rPr lang="en-US" sz="2400" dirty="0"/>
              <a:t>Chesapeake Bay Critical Area Plan</a:t>
            </a:r>
          </a:p>
          <a:p>
            <a:pPr lvl="0"/>
            <a:r>
              <a:rPr lang="en-US" sz="2400" dirty="0"/>
              <a:t>Comprehensive Water &amp; Sewer Plan</a:t>
            </a:r>
          </a:p>
          <a:p>
            <a:pPr lvl="0"/>
            <a:r>
              <a:rPr lang="en-US" sz="2400" dirty="0"/>
              <a:t>LPPRP</a:t>
            </a:r>
          </a:p>
          <a:p>
            <a:pPr lvl="0"/>
            <a:r>
              <a:rPr lang="en-US" sz="2400" dirty="0"/>
              <a:t>Floodplain Ordinance</a:t>
            </a:r>
          </a:p>
          <a:p>
            <a:pPr lvl="0"/>
            <a:r>
              <a:rPr lang="en-US" sz="2400" dirty="0"/>
              <a:t>Zoning Code</a:t>
            </a:r>
          </a:p>
          <a:p>
            <a:pPr lvl="0"/>
            <a:r>
              <a:rPr lang="en-US" sz="2400" dirty="0"/>
              <a:t>Subdivision Regulations</a:t>
            </a:r>
          </a:p>
          <a:p>
            <a:endParaRPr lang="en-US" dirty="0"/>
          </a:p>
        </p:txBody>
      </p:sp>
      <p:sp>
        <p:nvSpPr>
          <p:cNvPr id="4" name="Content Placeholder 3">
            <a:extLst>
              <a:ext uri="{FF2B5EF4-FFF2-40B4-BE49-F238E27FC236}">
                <a16:creationId xmlns:a16="http://schemas.microsoft.com/office/drawing/2014/main" id="{D485A462-8712-A066-2363-60A3FDA74B33}"/>
              </a:ext>
            </a:extLst>
          </p:cNvPr>
          <p:cNvSpPr>
            <a:spLocks noGrp="1"/>
          </p:cNvSpPr>
          <p:nvPr>
            <p:ph sz="half" idx="2"/>
          </p:nvPr>
        </p:nvSpPr>
        <p:spPr>
          <a:xfrm>
            <a:off x="4315968" y="1825625"/>
            <a:ext cx="4142232" cy="4351338"/>
          </a:xfrm>
        </p:spPr>
        <p:txBody>
          <a:bodyPr/>
          <a:lstStyle/>
          <a:p>
            <a:pPr lvl="0"/>
            <a:r>
              <a:rPr lang="en-US" sz="2400" dirty="0"/>
              <a:t>Septic Tier Maps (SB 236)</a:t>
            </a:r>
          </a:p>
          <a:p>
            <a:pPr lvl="0"/>
            <a:r>
              <a:rPr lang="en-US" sz="2400" dirty="0"/>
              <a:t>Road Ordinance</a:t>
            </a:r>
          </a:p>
          <a:p>
            <a:pPr lvl="0"/>
            <a:r>
              <a:rPr lang="en-US" sz="2400" dirty="0"/>
              <a:t>Forest Conservation Ordinance </a:t>
            </a:r>
          </a:p>
          <a:p>
            <a:pPr lvl="0"/>
            <a:r>
              <a:rPr lang="en-US" sz="2400" dirty="0"/>
              <a:t>Building Code</a:t>
            </a:r>
          </a:p>
          <a:p>
            <a:pPr lvl="0"/>
            <a:r>
              <a:rPr lang="en-US" sz="2400" dirty="0"/>
              <a:t>Livability Code </a:t>
            </a:r>
          </a:p>
          <a:p>
            <a:pPr lvl="0"/>
            <a:r>
              <a:rPr lang="en-US" sz="2400" dirty="0"/>
              <a:t>Stormwater Management Ordinance</a:t>
            </a:r>
          </a:p>
          <a:p>
            <a:endParaRPr lang="en-US" dirty="0"/>
          </a:p>
        </p:txBody>
      </p:sp>
      <p:pic>
        <p:nvPicPr>
          <p:cNvPr id="3074" name="Picture 2" descr="Stack of Books Wallpapers - Top Free Stack of Books Backgrounds ...">
            <a:extLst>
              <a:ext uri="{FF2B5EF4-FFF2-40B4-BE49-F238E27FC236}">
                <a16:creationId xmlns:a16="http://schemas.microsoft.com/office/drawing/2014/main" id="{B1BF2CC3-16FE-A5BE-BE66-0C687D6994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5048" y="2039112"/>
            <a:ext cx="2968752" cy="3995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304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27573-7E9F-EE58-0FCF-BC2F6FE8255B}"/>
              </a:ext>
            </a:extLst>
          </p:cNvPr>
          <p:cNvSpPr>
            <a:spLocks noGrp="1"/>
          </p:cNvSpPr>
          <p:nvPr>
            <p:ph type="title"/>
          </p:nvPr>
        </p:nvSpPr>
        <p:spPr>
          <a:xfrm>
            <a:off x="838200" y="365125"/>
            <a:ext cx="10290048" cy="1325563"/>
          </a:xfrm>
        </p:spPr>
        <p:txBody>
          <a:bodyPr/>
          <a:lstStyle/>
          <a:p>
            <a:r>
              <a:rPr lang="en-US" dirty="0"/>
              <a:t>UPDATED CITIZEN SURVEY</a:t>
            </a:r>
          </a:p>
        </p:txBody>
      </p:sp>
      <p:sp>
        <p:nvSpPr>
          <p:cNvPr id="3" name="Content Placeholder 2">
            <a:extLst>
              <a:ext uri="{FF2B5EF4-FFF2-40B4-BE49-F238E27FC236}">
                <a16:creationId xmlns:a16="http://schemas.microsoft.com/office/drawing/2014/main" id="{FFA33CFA-59DC-546A-EABA-DC00C42A6F16}"/>
              </a:ext>
            </a:extLst>
          </p:cNvPr>
          <p:cNvSpPr>
            <a:spLocks noGrp="1"/>
          </p:cNvSpPr>
          <p:nvPr>
            <p:ph sz="half" idx="1"/>
          </p:nvPr>
        </p:nvSpPr>
        <p:spPr>
          <a:xfrm>
            <a:off x="838200" y="2176271"/>
            <a:ext cx="5553456" cy="4000691"/>
          </a:xfrm>
        </p:spPr>
        <p:txBody>
          <a:bodyPr>
            <a:normAutofit/>
          </a:bodyPr>
          <a:lstStyle/>
          <a:p>
            <a:pPr algn="just"/>
            <a:r>
              <a:rPr lang="en-US" sz="2000" dirty="0"/>
              <a:t>A citizen survey was done in 2020, however that data no longer reflects current conditions following COVID-19, new legislation and the ongoing housing crisis.  </a:t>
            </a:r>
          </a:p>
          <a:p>
            <a:pPr algn="just"/>
            <a:r>
              <a:rPr lang="en-US" sz="2000" dirty="0"/>
              <a:t>An updated survey is being distributed to gather more relevant feedback on current concerns and gain additional insights.</a:t>
            </a:r>
          </a:p>
          <a:p>
            <a:pPr algn="just"/>
            <a:r>
              <a:rPr lang="en-US" sz="2000" dirty="0"/>
              <a:t>The 2025 Citizen Survey is available online at </a:t>
            </a:r>
            <a:r>
              <a:rPr lang="en-US" sz="2000" dirty="0">
                <a:solidFill>
                  <a:srgbClr val="C00000"/>
                </a:solidFill>
                <a:hlinkClick r:id="rId2">
                  <a:extLst>
                    <a:ext uri="{A12FA001-AC4F-418D-AE19-62706E023703}">
                      <ahyp:hlinkClr xmlns:ahyp="http://schemas.microsoft.com/office/drawing/2018/hyperlinkcolor" val="tx"/>
                    </a:ext>
                  </a:extLst>
                </a:hlinkClick>
              </a:rPr>
              <a:t>www.carolinemd.org/654/Caroline-County-Comprehensive-Plan</a:t>
            </a:r>
            <a:r>
              <a:rPr lang="en-US" sz="2000" dirty="0">
                <a:solidFill>
                  <a:srgbClr val="C00000"/>
                </a:solidFill>
              </a:rPr>
              <a:t> </a:t>
            </a:r>
          </a:p>
          <a:p>
            <a:pPr algn="just"/>
            <a:r>
              <a:rPr lang="en-US" sz="2000" dirty="0"/>
              <a:t>Please let your family, friends, and neighbors know so they can participate as well.</a:t>
            </a:r>
            <a:endParaRPr lang="en-US" sz="2000" dirty="0">
              <a:solidFill>
                <a:srgbClr val="C00000"/>
              </a:solidFill>
            </a:endParaRPr>
          </a:p>
        </p:txBody>
      </p:sp>
      <p:pic>
        <p:nvPicPr>
          <p:cNvPr id="8194" name="Picture 2" descr="Survey Images | Free Vectors, PNGs, Mockups &amp; Backgrounds - rawpixel">
            <a:extLst>
              <a:ext uri="{FF2B5EF4-FFF2-40B4-BE49-F238E27FC236}">
                <a16:creationId xmlns:a16="http://schemas.microsoft.com/office/drawing/2014/main" id="{FCADE7E4-C75E-5745-AFBC-41ACE71220D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315200" y="1690688"/>
            <a:ext cx="4467224" cy="4636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2129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4DCB0-4DF3-C742-C1F9-72FD4ADB07D9}"/>
              </a:ext>
            </a:extLst>
          </p:cNvPr>
          <p:cNvSpPr>
            <a:spLocks noGrp="1"/>
          </p:cNvSpPr>
          <p:nvPr>
            <p:ph type="title"/>
          </p:nvPr>
        </p:nvSpPr>
        <p:spPr/>
        <p:txBody>
          <a:bodyPr/>
          <a:lstStyle/>
          <a:p>
            <a:r>
              <a:rPr lang="en-US" dirty="0"/>
              <a:t>Review Process</a:t>
            </a:r>
          </a:p>
        </p:txBody>
      </p:sp>
      <p:sp>
        <p:nvSpPr>
          <p:cNvPr id="3" name="Content Placeholder 2">
            <a:extLst>
              <a:ext uri="{FF2B5EF4-FFF2-40B4-BE49-F238E27FC236}">
                <a16:creationId xmlns:a16="http://schemas.microsoft.com/office/drawing/2014/main" id="{C4A0C51B-4FA1-8664-FB4A-077F9F6ABC69}"/>
              </a:ext>
            </a:extLst>
          </p:cNvPr>
          <p:cNvSpPr>
            <a:spLocks noGrp="1"/>
          </p:cNvSpPr>
          <p:nvPr>
            <p:ph sz="half" idx="1"/>
          </p:nvPr>
        </p:nvSpPr>
        <p:spPr/>
        <p:txBody>
          <a:bodyPr>
            <a:normAutofit lnSpcReduction="10000"/>
          </a:bodyPr>
          <a:lstStyle/>
          <a:p>
            <a:r>
              <a:rPr lang="en-US" dirty="0"/>
              <a:t>The draft plan will be made available to the public online along with a hard copy available for review at the library and courthouse.  It will be distributed to county departments, municipalities, adjacent jurisdictions, state agencies and MDP.</a:t>
            </a:r>
          </a:p>
          <a:p>
            <a:r>
              <a:rPr lang="en-US" dirty="0"/>
              <a:t>MDP’s role is advisory – it does not approve or deny the comprehensive plan.</a:t>
            </a:r>
          </a:p>
        </p:txBody>
      </p:sp>
      <p:pic>
        <p:nvPicPr>
          <p:cNvPr id="2056" name="Picture 8" descr="World's largest book published in Texas">
            <a:extLst>
              <a:ext uri="{FF2B5EF4-FFF2-40B4-BE49-F238E27FC236}">
                <a16:creationId xmlns:a16="http://schemas.microsoft.com/office/drawing/2014/main" id="{2DE3A596-B12E-60E3-C210-40017960A04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1825624"/>
            <a:ext cx="5181600" cy="4351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390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1" name="Rectangle 3080">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Patterns - Learning the Law">
            <a:extLst>
              <a:ext uri="{FF2B5EF4-FFF2-40B4-BE49-F238E27FC236}">
                <a16:creationId xmlns:a16="http://schemas.microsoft.com/office/drawing/2014/main" id="{FD49861A-40AF-A058-0437-853DA1D00AE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t="49322" r="-2" b="4638"/>
          <a:stretch>
            <a:fillRect/>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3076" name="Picture 4" descr="10 Tips for Effective Collaboration with Government Agencies - Tips and ...">
            <a:extLst>
              <a:ext uri="{FF2B5EF4-FFF2-40B4-BE49-F238E27FC236}">
                <a16:creationId xmlns:a16="http://schemas.microsoft.com/office/drawing/2014/main" id="{A42BEDCC-10F1-0E66-431D-4E3F9C22FB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467" r="-2" b="8046"/>
          <a:stretch>
            <a:fillRect/>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3083" name="Freeform: Shape 3082">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3085" name="Freeform: Shape 3084">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 name="Title 1">
            <a:extLst>
              <a:ext uri="{FF2B5EF4-FFF2-40B4-BE49-F238E27FC236}">
                <a16:creationId xmlns:a16="http://schemas.microsoft.com/office/drawing/2014/main" id="{26ADC446-E29E-AB94-DAB9-4642572504D2}"/>
              </a:ext>
            </a:extLst>
          </p:cNvPr>
          <p:cNvSpPr>
            <a:spLocks noGrp="1"/>
          </p:cNvSpPr>
          <p:nvPr>
            <p:ph type="title"/>
          </p:nvPr>
        </p:nvSpPr>
        <p:spPr>
          <a:xfrm>
            <a:off x="448056" y="859536"/>
            <a:ext cx="4832802" cy="1243584"/>
          </a:xfrm>
        </p:spPr>
        <p:txBody>
          <a:bodyPr vert="horz" lIns="91440" tIns="45720" rIns="91440" bIns="45720" rtlCol="0" anchor="ctr">
            <a:normAutofit/>
          </a:bodyPr>
          <a:lstStyle/>
          <a:p>
            <a:r>
              <a:rPr lang="en-US" sz="3400" kern="1200" dirty="0">
                <a:solidFill>
                  <a:schemeClr val="tx1"/>
                </a:solidFill>
                <a:latin typeface="+mj-lt"/>
                <a:ea typeface="+mj-ea"/>
                <a:cs typeface="+mj-cs"/>
              </a:rPr>
              <a:t>PROCESS</a:t>
            </a:r>
          </a:p>
        </p:txBody>
      </p:sp>
      <p:sp>
        <p:nvSpPr>
          <p:cNvPr id="3087" name="Rectangle 3086">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useBgFill="1">
        <p:nvSpPr>
          <p:cNvPr id="3089" name="Rectangle 3088">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91" name="Rectangle 3090">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13E36ADD-B091-08FE-6A3D-1BE37D006168}"/>
              </a:ext>
            </a:extLst>
          </p:cNvPr>
          <p:cNvSpPr>
            <a:spLocks noGrp="1"/>
          </p:cNvSpPr>
          <p:nvPr>
            <p:ph sz="half" idx="1"/>
          </p:nvPr>
        </p:nvSpPr>
        <p:spPr>
          <a:xfrm>
            <a:off x="448056" y="2212848"/>
            <a:ext cx="5207156" cy="4258289"/>
          </a:xfrm>
        </p:spPr>
        <p:txBody>
          <a:bodyPr vert="horz" lIns="91440" tIns="45720" rIns="91440" bIns="45720" rtlCol="0">
            <a:normAutofit/>
          </a:bodyPr>
          <a:lstStyle/>
          <a:p>
            <a:pPr marL="0" indent="0">
              <a:buNone/>
            </a:pPr>
            <a:r>
              <a:rPr lang="en-US" sz="2400" dirty="0"/>
              <a:t>It is important to follow the proper review and public procedures for these reasons:</a:t>
            </a:r>
          </a:p>
          <a:p>
            <a:r>
              <a:rPr lang="en-US" sz="2200" dirty="0"/>
              <a:t>Strengthens the legal defensibility of the plan</a:t>
            </a:r>
          </a:p>
          <a:p>
            <a:r>
              <a:rPr lang="en-US" sz="2200" dirty="0"/>
              <a:t>Builds community trust and transparency</a:t>
            </a:r>
          </a:p>
          <a:p>
            <a:r>
              <a:rPr lang="en-US" sz="2200" dirty="0"/>
              <a:t>Improves the quality of policy decisions</a:t>
            </a:r>
          </a:p>
          <a:p>
            <a:r>
              <a:rPr lang="en-US" sz="2200" dirty="0"/>
              <a:t>Ensures coordination across agencies and jurisdictions</a:t>
            </a:r>
          </a:p>
        </p:txBody>
      </p:sp>
    </p:spTree>
    <p:extLst>
      <p:ext uri="{BB962C8B-B14F-4D97-AF65-F5344CB8AC3E}">
        <p14:creationId xmlns:p14="http://schemas.microsoft.com/office/powerpoint/2010/main" val="9157679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63F5C-1DA1-8547-73D2-AB277483A5C8}"/>
              </a:ext>
            </a:extLst>
          </p:cNvPr>
          <p:cNvSpPr>
            <a:spLocks noGrp="1"/>
          </p:cNvSpPr>
          <p:nvPr>
            <p:ph type="title"/>
          </p:nvPr>
        </p:nvSpPr>
        <p:spPr/>
        <p:txBody>
          <a:bodyPr/>
          <a:lstStyle/>
          <a:p>
            <a:r>
              <a:rPr lang="en-US" dirty="0"/>
              <a:t>FINAL APPROVALS and ADOPTION</a:t>
            </a:r>
          </a:p>
        </p:txBody>
      </p:sp>
      <p:sp>
        <p:nvSpPr>
          <p:cNvPr id="3" name="Content Placeholder 2">
            <a:extLst>
              <a:ext uri="{FF2B5EF4-FFF2-40B4-BE49-F238E27FC236}">
                <a16:creationId xmlns:a16="http://schemas.microsoft.com/office/drawing/2014/main" id="{565F4763-5001-8D89-A693-71E1DA570783}"/>
              </a:ext>
            </a:extLst>
          </p:cNvPr>
          <p:cNvSpPr>
            <a:spLocks noGrp="1"/>
          </p:cNvSpPr>
          <p:nvPr>
            <p:ph sz="half" idx="1"/>
          </p:nvPr>
        </p:nvSpPr>
        <p:spPr/>
        <p:txBody>
          <a:bodyPr/>
          <a:lstStyle/>
          <a:p>
            <a:r>
              <a:rPr lang="en-US" dirty="0"/>
              <a:t>The Planning Commission must hold a public hearing to review the draft plan and make a recommendation to the County Commissioners.</a:t>
            </a:r>
          </a:p>
          <a:p>
            <a:r>
              <a:rPr lang="en-US" dirty="0"/>
              <a:t>The County Commissioners must hold a public hearing and formally adopt the plan by resolution or ordinance. </a:t>
            </a:r>
          </a:p>
        </p:txBody>
      </p:sp>
      <p:pic>
        <p:nvPicPr>
          <p:cNvPr id="4098" name="Picture 2" descr="Your Guide to the Jeffco Board of Commissioner Hearings">
            <a:extLst>
              <a:ext uri="{FF2B5EF4-FFF2-40B4-BE49-F238E27FC236}">
                <a16:creationId xmlns:a16="http://schemas.microsoft.com/office/drawing/2014/main" id="{8B6FF202-F26E-0679-6340-B76C16D3E74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019800" y="2025748"/>
            <a:ext cx="5334000" cy="3011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3604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C592A-12BE-A976-3C17-7003FA0038FB}"/>
              </a:ext>
            </a:extLst>
          </p:cNvPr>
          <p:cNvSpPr>
            <a:spLocks noGrp="1"/>
          </p:cNvSpPr>
          <p:nvPr>
            <p:ph type="title"/>
          </p:nvPr>
        </p:nvSpPr>
        <p:spPr>
          <a:xfrm>
            <a:off x="838200" y="274320"/>
            <a:ext cx="10515600" cy="2161771"/>
          </a:xfrm>
        </p:spPr>
        <p:txBody>
          <a:bodyPr>
            <a:noAutofit/>
          </a:bodyPr>
          <a:lstStyle/>
          <a:p>
            <a:r>
              <a:rPr lang="en-US" sz="4800" dirty="0">
                <a:latin typeface="Dreaming Outloud Pro" panose="020F0502020204030204" pitchFamily="66" charset="0"/>
                <a:cs typeface="Dreaming Outloud Pro" panose="020F0502020204030204" pitchFamily="66" charset="0"/>
              </a:rPr>
              <a:t>Your County, </a:t>
            </a:r>
            <a:br>
              <a:rPr lang="en-US" sz="4800" dirty="0">
                <a:latin typeface="Dreaming Outloud Pro" panose="020F0502020204030204" pitchFamily="66" charset="0"/>
                <a:cs typeface="Dreaming Outloud Pro" panose="020F0502020204030204" pitchFamily="66" charset="0"/>
              </a:rPr>
            </a:br>
            <a:r>
              <a:rPr lang="en-US" sz="4800" dirty="0">
                <a:latin typeface="Dreaming Outloud Pro" panose="020F0502020204030204" pitchFamily="66" charset="0"/>
                <a:cs typeface="Dreaming Outloud Pro" panose="020F0502020204030204" pitchFamily="66" charset="0"/>
              </a:rPr>
              <a:t>			 your plan, </a:t>
            </a:r>
            <a:br>
              <a:rPr lang="en-US" sz="4800" dirty="0">
                <a:latin typeface="Dreaming Outloud Pro" panose="020F0502020204030204" pitchFamily="66" charset="0"/>
                <a:cs typeface="Dreaming Outloud Pro" panose="020F0502020204030204" pitchFamily="66" charset="0"/>
              </a:rPr>
            </a:br>
            <a:r>
              <a:rPr lang="en-US" sz="4800" dirty="0">
                <a:latin typeface="Dreaming Outloud Pro" panose="020F0502020204030204" pitchFamily="66" charset="0"/>
                <a:cs typeface="Dreaming Outloud Pro" panose="020F0502020204030204" pitchFamily="66" charset="0"/>
              </a:rPr>
              <a:t>					   our future</a:t>
            </a:r>
            <a:br>
              <a:rPr lang="en-US" sz="5400" dirty="0">
                <a:latin typeface="Dreaming Outloud Pro" panose="020F0502020204030204" pitchFamily="66" charset="0"/>
                <a:cs typeface="Dreaming Outloud Pro" panose="020F0502020204030204" pitchFamily="66" charset="0"/>
              </a:rPr>
            </a:br>
            <a:endParaRPr lang="en-US" sz="5400" dirty="0">
              <a:latin typeface="Dreaming Outloud Pro" panose="020F0502020204030204" pitchFamily="66" charset="0"/>
              <a:cs typeface="Dreaming Outloud Pro" panose="020F0502020204030204" pitchFamily="66" charset="0"/>
            </a:endParaRPr>
          </a:p>
        </p:txBody>
      </p:sp>
      <p:pic>
        <p:nvPicPr>
          <p:cNvPr id="5124" name="Picture 4" descr="Maryland in Pictures: Beautiful Places to Photograph | PlanetWare">
            <a:extLst>
              <a:ext uri="{FF2B5EF4-FFF2-40B4-BE49-F238E27FC236}">
                <a16:creationId xmlns:a16="http://schemas.microsoft.com/office/drawing/2014/main" id="{E3CF42A9-0449-F342-7C83-F86C22368F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7481" y="1948491"/>
            <a:ext cx="6743540" cy="2875198"/>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11 Fantastic Places to See Tulips in Maryland, DC, and Virginia">
            <a:extLst>
              <a:ext uri="{FF2B5EF4-FFF2-40B4-BE49-F238E27FC236}">
                <a16:creationId xmlns:a16="http://schemas.microsoft.com/office/drawing/2014/main" id="{6161AEAC-908F-B3B8-3922-6FB261863C5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10" descr="11 Fantastic Places to See Tulips in Maryland, DC, and Virginia">
            <a:extLst>
              <a:ext uri="{FF2B5EF4-FFF2-40B4-BE49-F238E27FC236}">
                <a16:creationId xmlns:a16="http://schemas.microsoft.com/office/drawing/2014/main" id="{67AC3BEB-57F2-3768-2880-2088CF93F11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14" descr="11 Fantastic Places to See Tulips in Maryland, DC, and Virginia">
            <a:extLst>
              <a:ext uri="{FF2B5EF4-FFF2-40B4-BE49-F238E27FC236}">
                <a16:creationId xmlns:a16="http://schemas.microsoft.com/office/drawing/2014/main" id="{5B399701-4209-1626-8914-2B7C13E6E6FF}"/>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074" name="Picture 2">
            <a:extLst>
              <a:ext uri="{FF2B5EF4-FFF2-40B4-BE49-F238E27FC236}">
                <a16:creationId xmlns:a16="http://schemas.microsoft.com/office/drawing/2014/main" id="{4108A479-7F79-79A7-D6E3-21435CDA7B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572" y="4345709"/>
            <a:ext cx="3408922" cy="251229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E66C7B46-438E-3464-4B79-2E0B837F7055}"/>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9392679" y="3276600"/>
            <a:ext cx="2799321" cy="35814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Fall 2025 Program Cover Opens in new window">
            <a:extLst>
              <a:ext uri="{FF2B5EF4-FFF2-40B4-BE49-F238E27FC236}">
                <a16:creationId xmlns:a16="http://schemas.microsoft.com/office/drawing/2014/main" id="{E7CFDFA1-EB56-5F8D-5F69-32EBD4D6AD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08842" y="1"/>
            <a:ext cx="2783158" cy="32766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remium Photo | Houses stand on the asphalt road surrounded by trees ...">
            <a:extLst>
              <a:ext uri="{FF2B5EF4-FFF2-40B4-BE49-F238E27FC236}">
                <a16:creationId xmlns:a16="http://schemas.microsoft.com/office/drawing/2014/main" id="{48696211-7F09-0BDE-3668-8DC381896D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014985"/>
            <a:ext cx="2862072" cy="283463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Pumpkins &amp; Mums | Pumpkin, Flickr, Mum">
            <a:extLst>
              <a:ext uri="{FF2B5EF4-FFF2-40B4-BE49-F238E27FC236}">
                <a16:creationId xmlns:a16="http://schemas.microsoft.com/office/drawing/2014/main" id="{C1B44966-50B4-CAFA-6680-18C5581979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9492" y="4343400"/>
            <a:ext cx="3119349"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Stunning Fall Drives in Every State">
            <a:extLst>
              <a:ext uri="{FF2B5EF4-FFF2-40B4-BE49-F238E27FC236}">
                <a16:creationId xmlns:a16="http://schemas.microsoft.com/office/drawing/2014/main" id="{4CB21D05-C911-09AF-93A9-8B05730986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849622"/>
            <a:ext cx="2880572" cy="3008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135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D256E34-E72F-5324-DDFD-216F95FE39D0}"/>
              </a:ext>
            </a:extLst>
          </p:cNvPr>
          <p:cNvSpPr>
            <a:spLocks noGrp="1"/>
          </p:cNvSpPr>
          <p:nvPr>
            <p:ph type="title"/>
          </p:nvPr>
        </p:nvSpPr>
        <p:spPr>
          <a:xfrm>
            <a:off x="838200" y="140677"/>
            <a:ext cx="5480304" cy="2574386"/>
          </a:xfrm>
        </p:spPr>
        <p:txBody>
          <a:bodyPr>
            <a:normAutofit/>
          </a:bodyPr>
          <a:lstStyle/>
          <a:p>
            <a:r>
              <a:rPr lang="en-US" sz="3600" dirty="0">
                <a:latin typeface="Georgia Pro Cond" panose="020F0502020204030204" pitchFamily="18" charset="0"/>
              </a:rPr>
              <a:t>How can I participate or get additional information on the Comprehensive Plan update? </a:t>
            </a:r>
          </a:p>
        </p:txBody>
      </p:sp>
      <p:graphicFrame>
        <p:nvGraphicFramePr>
          <p:cNvPr id="5" name="Content Placeholder 2">
            <a:extLst>
              <a:ext uri="{FF2B5EF4-FFF2-40B4-BE49-F238E27FC236}">
                <a16:creationId xmlns:a16="http://schemas.microsoft.com/office/drawing/2014/main" id="{EC2294CE-2886-48CC-2A34-F0A2A60DBDE3}"/>
              </a:ext>
            </a:extLst>
          </p:cNvPr>
          <p:cNvGraphicFramePr>
            <a:graphicFrameLocks noGrp="1"/>
          </p:cNvGraphicFramePr>
          <p:nvPr>
            <p:ph idx="1"/>
            <p:extLst>
              <p:ext uri="{D42A27DB-BD31-4B8C-83A1-F6EECF244321}">
                <p14:modId xmlns:p14="http://schemas.microsoft.com/office/powerpoint/2010/main" val="1091760310"/>
              </p:ext>
            </p:extLst>
          </p:nvPr>
        </p:nvGraphicFramePr>
        <p:xfrm>
          <a:off x="838200" y="2715064"/>
          <a:ext cx="10515600" cy="41429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46" name="Picture 6" descr="Graphic cartoon character business search Vector Image">
            <a:extLst>
              <a:ext uri="{FF2B5EF4-FFF2-40B4-BE49-F238E27FC236}">
                <a16:creationId xmlns:a16="http://schemas.microsoft.com/office/drawing/2014/main" id="{72DCB149-0985-8312-5C0C-F067620659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8934" y="-1"/>
            <a:ext cx="4745034" cy="2999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06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2BD75-DF09-599A-623C-700817D0519E}"/>
              </a:ext>
            </a:extLst>
          </p:cNvPr>
          <p:cNvSpPr>
            <a:spLocks noGrp="1"/>
          </p:cNvSpPr>
          <p:nvPr>
            <p:ph type="title"/>
          </p:nvPr>
        </p:nvSpPr>
        <p:spPr>
          <a:xfrm>
            <a:off x="838200" y="281355"/>
            <a:ext cx="10515600" cy="2715064"/>
          </a:xfrm>
        </p:spPr>
        <p:txBody>
          <a:bodyPr>
            <a:normAutofit fontScale="90000"/>
          </a:bodyPr>
          <a:lstStyle/>
          <a:p>
            <a:br>
              <a:rPr lang="en-US" dirty="0"/>
            </a:br>
            <a:r>
              <a:rPr lang="en-US" dirty="0"/>
              <a:t>What is in the Comprehensive Plan?</a:t>
            </a:r>
            <a:br>
              <a:rPr lang="en-US" dirty="0"/>
            </a:br>
            <a:br>
              <a:rPr lang="en-US" sz="3100" dirty="0"/>
            </a:br>
            <a:r>
              <a:rPr lang="en-US" sz="3100" dirty="0"/>
              <a:t>Although Maryland has since updated the requirements for a comprehensive plan, the  2026 Caroline County Comprehensive Plan still incorporates the 12 Planning Visions, which are:  </a:t>
            </a:r>
            <a:br>
              <a:rPr lang="en-US" dirty="0"/>
            </a:br>
            <a:endParaRPr lang="en-US" dirty="0"/>
          </a:p>
        </p:txBody>
      </p:sp>
      <p:sp>
        <p:nvSpPr>
          <p:cNvPr id="3" name="Content Placeholder 2">
            <a:extLst>
              <a:ext uri="{FF2B5EF4-FFF2-40B4-BE49-F238E27FC236}">
                <a16:creationId xmlns:a16="http://schemas.microsoft.com/office/drawing/2014/main" id="{F7BD48B8-B582-D797-F6D8-A11F54125878}"/>
              </a:ext>
            </a:extLst>
          </p:cNvPr>
          <p:cNvSpPr>
            <a:spLocks noGrp="1"/>
          </p:cNvSpPr>
          <p:nvPr>
            <p:ph sz="half" idx="1"/>
          </p:nvPr>
        </p:nvSpPr>
        <p:spPr>
          <a:xfrm>
            <a:off x="838200" y="2996418"/>
            <a:ext cx="5181600" cy="3699803"/>
          </a:xfrm>
        </p:spPr>
        <p:txBody>
          <a:bodyPr/>
          <a:lstStyle/>
          <a:p>
            <a:r>
              <a:rPr lang="en-US" sz="2400" dirty="0"/>
              <a:t>Quality of Life and Sustainability</a:t>
            </a:r>
          </a:p>
          <a:p>
            <a:r>
              <a:rPr lang="en-US" sz="2400" dirty="0"/>
              <a:t>Public Participation</a:t>
            </a:r>
          </a:p>
          <a:p>
            <a:r>
              <a:rPr lang="en-US" sz="2400" dirty="0"/>
              <a:t>Growth Areas</a:t>
            </a:r>
          </a:p>
          <a:p>
            <a:r>
              <a:rPr lang="en-US" sz="2400" dirty="0"/>
              <a:t>Community Design</a:t>
            </a:r>
          </a:p>
          <a:p>
            <a:r>
              <a:rPr lang="en-US" sz="2400" dirty="0"/>
              <a:t>Infrastructure</a:t>
            </a:r>
          </a:p>
          <a:p>
            <a:r>
              <a:rPr lang="en-US" sz="2400" dirty="0"/>
              <a:t>Transportation</a:t>
            </a:r>
          </a:p>
          <a:p>
            <a:endParaRPr lang="en-US" dirty="0"/>
          </a:p>
        </p:txBody>
      </p:sp>
      <p:sp>
        <p:nvSpPr>
          <p:cNvPr id="4" name="Content Placeholder 3">
            <a:extLst>
              <a:ext uri="{FF2B5EF4-FFF2-40B4-BE49-F238E27FC236}">
                <a16:creationId xmlns:a16="http://schemas.microsoft.com/office/drawing/2014/main" id="{DA4053AF-FE25-9C27-48E2-E7FE02E31456}"/>
              </a:ext>
            </a:extLst>
          </p:cNvPr>
          <p:cNvSpPr>
            <a:spLocks noGrp="1"/>
          </p:cNvSpPr>
          <p:nvPr>
            <p:ph sz="half" idx="2"/>
          </p:nvPr>
        </p:nvSpPr>
        <p:spPr>
          <a:xfrm>
            <a:off x="6172200" y="2996418"/>
            <a:ext cx="5181600" cy="3699802"/>
          </a:xfrm>
        </p:spPr>
        <p:txBody>
          <a:bodyPr/>
          <a:lstStyle/>
          <a:p>
            <a:r>
              <a:rPr lang="en-US" sz="2400" dirty="0"/>
              <a:t>Housing</a:t>
            </a:r>
          </a:p>
          <a:p>
            <a:r>
              <a:rPr lang="en-US" sz="2400" dirty="0"/>
              <a:t>Economic Development</a:t>
            </a:r>
          </a:p>
          <a:p>
            <a:r>
              <a:rPr lang="en-US" sz="2400" dirty="0"/>
              <a:t>Environmental Protection</a:t>
            </a:r>
          </a:p>
          <a:p>
            <a:r>
              <a:rPr lang="en-US" sz="2400" dirty="0"/>
              <a:t>Resource Conservation</a:t>
            </a:r>
          </a:p>
          <a:p>
            <a:r>
              <a:rPr lang="en-US" sz="2400" dirty="0"/>
              <a:t>Stewardship</a:t>
            </a:r>
          </a:p>
          <a:p>
            <a:r>
              <a:rPr lang="en-US" sz="2400" dirty="0"/>
              <a:t>Implementation</a:t>
            </a:r>
          </a:p>
          <a:p>
            <a:endParaRPr lang="en-US" dirty="0"/>
          </a:p>
        </p:txBody>
      </p:sp>
    </p:spTree>
    <p:extLst>
      <p:ext uri="{BB962C8B-B14F-4D97-AF65-F5344CB8AC3E}">
        <p14:creationId xmlns:p14="http://schemas.microsoft.com/office/powerpoint/2010/main" val="1988377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C82C5-54B5-A3B8-C504-DFE8370B9BF4}"/>
              </a:ext>
            </a:extLst>
          </p:cNvPr>
          <p:cNvSpPr>
            <a:spLocks noGrp="1"/>
          </p:cNvSpPr>
          <p:nvPr>
            <p:ph type="title"/>
          </p:nvPr>
        </p:nvSpPr>
        <p:spPr>
          <a:xfrm>
            <a:off x="838200" y="1"/>
            <a:ext cx="10515600" cy="1322362"/>
          </a:xfrm>
        </p:spPr>
        <p:txBody>
          <a:bodyPr/>
          <a:lstStyle/>
          <a:p>
            <a:r>
              <a:rPr lang="en-US" dirty="0"/>
              <a:t>New Requirements for Comprehensive Plans</a:t>
            </a:r>
          </a:p>
        </p:txBody>
      </p:sp>
      <p:sp>
        <p:nvSpPr>
          <p:cNvPr id="3" name="Content Placeholder 2">
            <a:extLst>
              <a:ext uri="{FF2B5EF4-FFF2-40B4-BE49-F238E27FC236}">
                <a16:creationId xmlns:a16="http://schemas.microsoft.com/office/drawing/2014/main" id="{1366FE3C-12FB-A06C-E618-328DC6D0E526}"/>
              </a:ext>
            </a:extLst>
          </p:cNvPr>
          <p:cNvSpPr>
            <a:spLocks noGrp="1"/>
          </p:cNvSpPr>
          <p:nvPr>
            <p:ph sz="half" idx="1"/>
          </p:nvPr>
        </p:nvSpPr>
        <p:spPr>
          <a:xfrm>
            <a:off x="1983544" y="3699804"/>
            <a:ext cx="7906044" cy="2813538"/>
          </a:xfrm>
        </p:spPr>
        <p:txBody>
          <a:bodyPr>
            <a:noAutofit/>
          </a:bodyPr>
          <a:lstStyle/>
          <a:p>
            <a:r>
              <a:rPr lang="en-US" sz="2200" dirty="0"/>
              <a:t>In 2025, legislation was passed creating the Sustainable Growth Planning Principles.  These 8 principles replace the former 12 Planning Visions  and guide Maryland’s shift from Smart Growth  to Sustainable Growth.</a:t>
            </a:r>
          </a:p>
          <a:p>
            <a:r>
              <a:rPr lang="en-US" sz="2200" dirty="0"/>
              <a:t>Since this comprehensive plan was already well underway when the new requirement was introduced, it will not be formally incorporated until the next plan update (2036).  However, the current plan does meet these requirements, and a summary will be included to demonstrate this. </a:t>
            </a:r>
          </a:p>
        </p:txBody>
      </p:sp>
      <p:pic>
        <p:nvPicPr>
          <p:cNvPr id="2050" name="Picture 2">
            <a:extLst>
              <a:ext uri="{FF2B5EF4-FFF2-40B4-BE49-F238E27FC236}">
                <a16:creationId xmlns:a16="http://schemas.microsoft.com/office/drawing/2014/main" id="{8DB8A521-2BBA-1722-FC0D-EA73DF095E0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603717" y="1060741"/>
            <a:ext cx="8961120" cy="2368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574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46" name="Picture 2" descr="This is that – This is NOT that | Redemption Church Plano Tx">
            <a:extLst>
              <a:ext uri="{FF2B5EF4-FFF2-40B4-BE49-F238E27FC236}">
                <a16:creationId xmlns:a16="http://schemas.microsoft.com/office/drawing/2014/main" id="{574412A6-3B8D-31DF-D713-858D24195BD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14623" r="11974"/>
          <a:stretch>
            <a:fillRect/>
          </a:stretch>
        </p:blipFill>
        <p:spPr bwMode="auto">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6153" name="Freeform: Shape 6152">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6155" name="Freeform: Shape 6154">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F229F3B-4BFA-F43A-FE13-3C8F31EB9529}"/>
              </a:ext>
            </a:extLst>
          </p:cNvPr>
          <p:cNvSpPr>
            <a:spLocks noGrp="1"/>
          </p:cNvSpPr>
          <p:nvPr>
            <p:ph type="title"/>
          </p:nvPr>
        </p:nvSpPr>
        <p:spPr>
          <a:xfrm>
            <a:off x="371094" y="770763"/>
            <a:ext cx="3972306" cy="1533525"/>
          </a:xfrm>
        </p:spPr>
        <p:txBody>
          <a:bodyPr vert="horz" lIns="91440" tIns="45720" rIns="91440" bIns="45720" rtlCol="0" anchor="b">
            <a:noAutofit/>
          </a:bodyPr>
          <a:lstStyle/>
          <a:p>
            <a:r>
              <a:rPr lang="en-US" dirty="0"/>
              <a:t>What is </a:t>
            </a:r>
            <a:r>
              <a:rPr lang="en-US" i="1" dirty="0"/>
              <a:t>NOT</a:t>
            </a:r>
            <a:r>
              <a:rPr lang="en-US" dirty="0"/>
              <a:t> in the plan:</a:t>
            </a:r>
          </a:p>
        </p:txBody>
      </p:sp>
      <p:sp>
        <p:nvSpPr>
          <p:cNvPr id="6157" name="Rectangle 615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159" name="Rectangle 615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95D0D383-2888-F967-FFC0-B0B9E43253FB}"/>
              </a:ext>
            </a:extLst>
          </p:cNvPr>
          <p:cNvSpPr>
            <a:spLocks noGrp="1"/>
          </p:cNvSpPr>
          <p:nvPr>
            <p:ph sz="half" idx="1"/>
          </p:nvPr>
        </p:nvSpPr>
        <p:spPr>
          <a:xfrm>
            <a:off x="371094" y="2718053"/>
            <a:ext cx="3807012" cy="3851559"/>
          </a:xfrm>
        </p:spPr>
        <p:txBody>
          <a:bodyPr vert="horz" lIns="91440" tIns="45720" rIns="91440" bIns="45720" rtlCol="0" anchor="t">
            <a:noAutofit/>
          </a:bodyPr>
          <a:lstStyle/>
          <a:p>
            <a:pPr algn="just"/>
            <a:r>
              <a:rPr lang="en-US" sz="2000" dirty="0"/>
              <a:t>Specific regulations and ordinances such as zoning codes, subdivision regulations, or approval processes which are adopted to implement the direction of the plan.</a:t>
            </a:r>
          </a:p>
          <a:p>
            <a:pPr algn="just"/>
            <a:r>
              <a:rPr lang="en-US" sz="2000" dirty="0"/>
              <a:t>A public improvement funding (or capital) plan, but it can provide direction for future studies and projects. </a:t>
            </a:r>
          </a:p>
        </p:txBody>
      </p:sp>
    </p:spTree>
    <p:extLst>
      <p:ext uri="{BB962C8B-B14F-4D97-AF65-F5344CB8AC3E}">
        <p14:creationId xmlns:p14="http://schemas.microsoft.com/office/powerpoint/2010/main" val="964795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D71FA-B4C0-0054-0F15-0B019CDC34EC}"/>
              </a:ext>
            </a:extLst>
          </p:cNvPr>
          <p:cNvSpPr>
            <a:spLocks noGrp="1"/>
          </p:cNvSpPr>
          <p:nvPr>
            <p:ph type="ctrTitle"/>
          </p:nvPr>
        </p:nvSpPr>
        <p:spPr>
          <a:xfrm>
            <a:off x="703386" y="409575"/>
            <a:ext cx="10818054" cy="1495426"/>
          </a:xfrm>
        </p:spPr>
        <p:txBody>
          <a:bodyPr>
            <a:noAutofit/>
          </a:bodyPr>
          <a:lstStyle/>
          <a:p>
            <a:r>
              <a:rPr lang="en-US" sz="4400" dirty="0"/>
              <a:t>What is the difference between the Comprehensive Plan and the Zoning Code? </a:t>
            </a:r>
          </a:p>
        </p:txBody>
      </p:sp>
      <p:sp>
        <p:nvSpPr>
          <p:cNvPr id="3" name="Subtitle 2">
            <a:extLst>
              <a:ext uri="{FF2B5EF4-FFF2-40B4-BE49-F238E27FC236}">
                <a16:creationId xmlns:a16="http://schemas.microsoft.com/office/drawing/2014/main" id="{73BC9294-01CE-0D1D-50AA-D7BC3AF62E81}"/>
              </a:ext>
            </a:extLst>
          </p:cNvPr>
          <p:cNvSpPr>
            <a:spLocks noGrp="1"/>
          </p:cNvSpPr>
          <p:nvPr>
            <p:ph type="subTitle" idx="1"/>
          </p:nvPr>
        </p:nvSpPr>
        <p:spPr>
          <a:xfrm>
            <a:off x="1712068" y="1801091"/>
            <a:ext cx="8955932" cy="1627909"/>
          </a:xfrm>
        </p:spPr>
        <p:txBody>
          <a:bodyPr>
            <a:normAutofit/>
          </a:bodyPr>
          <a:lstStyle/>
          <a:p>
            <a:pPr algn="just"/>
            <a:r>
              <a:rPr lang="en-US" sz="2000" dirty="0"/>
              <a:t>The Comprehensive Plan is a guide for how land should be used to meet the needs of the community. Once it is adopted, the Zoning Code—which sets rules for land use and development—will also be updated to support the Comprehensive Plan goals. It's important to get involved in updating the Comprehensive Plan because it shapes future zoning rules.</a:t>
            </a:r>
          </a:p>
        </p:txBody>
      </p:sp>
      <p:pic>
        <p:nvPicPr>
          <p:cNvPr id="8194" name="Picture 2" descr="Outline Formats: Step-by-Step Guide with Examples | Grammarly">
            <a:extLst>
              <a:ext uri="{FF2B5EF4-FFF2-40B4-BE49-F238E27FC236}">
                <a16:creationId xmlns:a16="http://schemas.microsoft.com/office/drawing/2014/main" id="{5AE15846-CEE6-1922-CA19-5B2E769C34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2068" y="3429000"/>
            <a:ext cx="4056434" cy="320992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ORNING DRAMAS Sonata ni Ayat Sarming Ti Biag Bullalayaw | MORNING ...">
            <a:extLst>
              <a:ext uri="{FF2B5EF4-FFF2-40B4-BE49-F238E27FC236}">
                <a16:creationId xmlns:a16="http://schemas.microsoft.com/office/drawing/2014/main" id="{2ACC43A6-FB00-3DAF-9FE8-E5627F601E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3471" y="3429000"/>
            <a:ext cx="4124529" cy="3209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406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AA686216-A9F7-B0B4-FB61-460B8C45A1CD}"/>
              </a:ext>
            </a:extLst>
          </p:cNvPr>
          <p:cNvGrpSpPr>
            <a:grpSpLocks/>
          </p:cNvGrpSpPr>
          <p:nvPr/>
        </p:nvGrpSpPr>
        <p:grpSpPr bwMode="auto">
          <a:xfrm>
            <a:off x="226243" y="2601798"/>
            <a:ext cx="5869757" cy="3697402"/>
            <a:chOff x="2160" y="4680"/>
            <a:chExt cx="9720" cy="4920"/>
          </a:xfrm>
        </p:grpSpPr>
        <p:pic>
          <p:nvPicPr>
            <p:cNvPr id="7175" name="Picture 7">
              <a:extLst>
                <a:ext uri="{FF2B5EF4-FFF2-40B4-BE49-F238E27FC236}">
                  <a16:creationId xmlns:a16="http://schemas.microsoft.com/office/drawing/2014/main" id="{CDD904DB-7B93-8EE8-3EEB-353E4ED263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 y="4680"/>
              <a:ext cx="2460" cy="186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A7328037-6252-F069-5F27-5A9FE97709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0" y="4680"/>
              <a:ext cx="2281" cy="1951"/>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a:extLst>
                <a:ext uri="{FF2B5EF4-FFF2-40B4-BE49-F238E27FC236}">
                  <a16:creationId xmlns:a16="http://schemas.microsoft.com/office/drawing/2014/main" id="{1243017B-4A39-9AFA-B343-47245EBF31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0" y="4680"/>
              <a:ext cx="3253" cy="492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A0BD215A-3964-40F0-7E6B-F9721E2695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0" y="6840"/>
              <a:ext cx="3060" cy="216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a:extLst>
                <a:ext uri="{FF2B5EF4-FFF2-40B4-BE49-F238E27FC236}">
                  <a16:creationId xmlns:a16="http://schemas.microsoft.com/office/drawing/2014/main" id="{06411913-B84D-9E6F-BEAA-1477C450A9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20" y="6840"/>
              <a:ext cx="3060" cy="2316"/>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Content Placeholder 8">
            <a:extLst>
              <a:ext uri="{FF2B5EF4-FFF2-40B4-BE49-F238E27FC236}">
                <a16:creationId xmlns:a16="http://schemas.microsoft.com/office/drawing/2014/main" id="{8C0A66FE-216A-09CE-0610-1149794739D5}"/>
              </a:ext>
            </a:extLst>
          </p:cNvPr>
          <p:cNvSpPr>
            <a:spLocks noGrp="1"/>
          </p:cNvSpPr>
          <p:nvPr>
            <p:ph sz="half" idx="1"/>
          </p:nvPr>
        </p:nvSpPr>
        <p:spPr>
          <a:xfrm>
            <a:off x="226243" y="350982"/>
            <a:ext cx="11531648" cy="6105235"/>
          </a:xfrm>
        </p:spPr>
        <p:txBody>
          <a:bodyPr/>
          <a:lstStyle/>
          <a:p>
            <a:pPr marL="0" lvl="0" indent="0" algn="ctr" eaLnBrk="0" fontAlgn="base" hangingPunct="0">
              <a:lnSpc>
                <a:spcPct val="100000"/>
              </a:lnSpc>
              <a:spcBef>
                <a:spcPct val="0"/>
              </a:spcBef>
              <a:spcAft>
                <a:spcPct val="0"/>
              </a:spcAft>
              <a:buNone/>
            </a:pPr>
            <a:r>
              <a:rPr lang="en-US" altLang="en-US" sz="4400" b="1" dirty="0">
                <a:latin typeface="+mj-lt"/>
                <a:ea typeface="Times New Roman" panose="02020603050405020304" pitchFamily="18" charset="0"/>
              </a:rPr>
              <a:t>How often is the Comprehensive Plan updated? </a:t>
            </a:r>
          </a:p>
          <a:p>
            <a:pPr marL="0" lvl="0" indent="0" algn="ctr" eaLnBrk="0" fontAlgn="base" hangingPunct="0">
              <a:lnSpc>
                <a:spcPct val="100000"/>
              </a:lnSpc>
              <a:spcBef>
                <a:spcPct val="0"/>
              </a:spcBef>
              <a:spcAft>
                <a:spcPct val="0"/>
              </a:spcAft>
              <a:buNone/>
            </a:pPr>
            <a:endParaRPr lang="en-US" altLang="en-US" sz="1600" b="1" dirty="0">
              <a:ea typeface="Times New Roman" panose="02020603050405020304" pitchFamily="18" charset="0"/>
            </a:endParaRPr>
          </a:p>
          <a:p>
            <a:pPr marL="0" indent="0">
              <a:buNone/>
            </a:pPr>
            <a:r>
              <a:rPr lang="en-US" dirty="0"/>
              <a:t>		 </a:t>
            </a:r>
            <a:r>
              <a:rPr lang="en-US" sz="2000" b="1" dirty="0"/>
              <a:t>Caroline County</a:t>
            </a:r>
          </a:p>
          <a:p>
            <a:pPr marL="0" indent="0">
              <a:buNone/>
            </a:pPr>
            <a:r>
              <a:rPr lang="en-US" sz="2000" b="1" dirty="0"/>
              <a:t>	              Comprehensive Plan </a:t>
            </a:r>
          </a:p>
          <a:p>
            <a:pPr marL="0" indent="0">
              <a:buNone/>
            </a:pPr>
            <a:r>
              <a:rPr lang="en-US" sz="2000" b="1" dirty="0"/>
              <a:t>		            2026</a:t>
            </a:r>
          </a:p>
        </p:txBody>
      </p:sp>
      <p:sp>
        <p:nvSpPr>
          <p:cNvPr id="10" name="Content Placeholder 9">
            <a:extLst>
              <a:ext uri="{FF2B5EF4-FFF2-40B4-BE49-F238E27FC236}">
                <a16:creationId xmlns:a16="http://schemas.microsoft.com/office/drawing/2014/main" id="{ACA6F82D-0F18-25E4-D525-51C721C179C5}"/>
              </a:ext>
            </a:extLst>
          </p:cNvPr>
          <p:cNvSpPr>
            <a:spLocks noGrp="1"/>
          </p:cNvSpPr>
          <p:nvPr>
            <p:ph sz="half" idx="2"/>
          </p:nvPr>
        </p:nvSpPr>
        <p:spPr>
          <a:xfrm>
            <a:off x="6172200" y="1536192"/>
            <a:ext cx="5181600" cy="4087368"/>
          </a:xfrm>
        </p:spPr>
        <p:txBody>
          <a:bodyPr/>
          <a:lstStyle/>
          <a:p>
            <a:pPr algn="ctr"/>
            <a:endParaRPr lang="en-US" dirty="0"/>
          </a:p>
          <a:p>
            <a:pPr algn="ctr"/>
            <a:endParaRPr lang="en-US" dirty="0"/>
          </a:p>
          <a:p>
            <a:pPr algn="ctr"/>
            <a:r>
              <a:rPr lang="en-US" dirty="0"/>
              <a:t>The next Caroline County Comprehensive Plan</a:t>
            </a:r>
          </a:p>
          <a:p>
            <a:pPr marL="0" indent="0" algn="ctr">
              <a:buNone/>
            </a:pPr>
            <a:r>
              <a:rPr lang="en-US" dirty="0"/>
              <a:t> </a:t>
            </a:r>
            <a:r>
              <a:rPr lang="en-US" sz="7200" dirty="0"/>
              <a:t>2036</a:t>
            </a:r>
          </a:p>
        </p:txBody>
      </p:sp>
    </p:spTree>
    <p:extLst>
      <p:ext uri="{BB962C8B-B14F-4D97-AF65-F5344CB8AC3E}">
        <p14:creationId xmlns:p14="http://schemas.microsoft.com/office/powerpoint/2010/main" val="3456056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24DC5-E0C4-5FE0-4391-2C068C7B8CBE}"/>
              </a:ext>
            </a:extLst>
          </p:cNvPr>
          <p:cNvSpPr>
            <a:spLocks noGrp="1"/>
          </p:cNvSpPr>
          <p:nvPr>
            <p:ph type="title"/>
          </p:nvPr>
        </p:nvSpPr>
        <p:spPr>
          <a:xfrm>
            <a:off x="703385" y="1"/>
            <a:ext cx="10650415" cy="1139482"/>
          </a:xfrm>
        </p:spPr>
        <p:txBody>
          <a:bodyPr/>
          <a:lstStyle/>
          <a:p>
            <a:r>
              <a:rPr lang="en-US" dirty="0"/>
              <a:t>Why is the Comprehensive Plan Important?</a:t>
            </a:r>
          </a:p>
        </p:txBody>
      </p:sp>
      <p:sp>
        <p:nvSpPr>
          <p:cNvPr id="3" name="Content Placeholder 2">
            <a:extLst>
              <a:ext uri="{FF2B5EF4-FFF2-40B4-BE49-F238E27FC236}">
                <a16:creationId xmlns:a16="http://schemas.microsoft.com/office/drawing/2014/main" id="{BAC4699F-F3B7-4EC4-0B79-8CC5B59B0C09}"/>
              </a:ext>
            </a:extLst>
          </p:cNvPr>
          <p:cNvSpPr>
            <a:spLocks noGrp="1"/>
          </p:cNvSpPr>
          <p:nvPr>
            <p:ph sz="half" idx="1"/>
          </p:nvPr>
        </p:nvSpPr>
        <p:spPr>
          <a:xfrm>
            <a:off x="838200" y="914401"/>
            <a:ext cx="4620065" cy="2377440"/>
          </a:xfrm>
        </p:spPr>
        <p:txBody>
          <a:bodyPr>
            <a:normAutofit lnSpcReduction="10000"/>
          </a:bodyPr>
          <a:lstStyle/>
          <a:p>
            <a:r>
              <a:rPr lang="en-US" dirty="0"/>
              <a:t>This plan basically answers the questions where should growth occur, what should be preserved, and how should the County invest in public resources.</a:t>
            </a:r>
          </a:p>
          <a:p>
            <a:endParaRPr lang="en-US" dirty="0"/>
          </a:p>
        </p:txBody>
      </p:sp>
      <p:pic>
        <p:nvPicPr>
          <p:cNvPr id="1026" name="Picture 2" descr="Caroline County, MD - Official Website | Official Website">
            <a:extLst>
              <a:ext uri="{FF2B5EF4-FFF2-40B4-BE49-F238E27FC236}">
                <a16:creationId xmlns:a16="http://schemas.microsoft.com/office/drawing/2014/main" id="{58CD1970-AC79-10BC-484E-244DEF19C9A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898466" y="914401"/>
            <a:ext cx="5455334" cy="18006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armland in Caroline County, Md. | Agricultural land near th… | Flickr">
            <a:extLst>
              <a:ext uri="{FF2B5EF4-FFF2-40B4-BE49-F238E27FC236}">
                <a16:creationId xmlns:a16="http://schemas.microsoft.com/office/drawing/2014/main" id="{5BE2DEAA-2939-12AA-524D-1CF1361617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530992"/>
            <a:ext cx="4750776" cy="23774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55+ New Communities and Homes in Maryland">
            <a:extLst>
              <a:ext uri="{FF2B5EF4-FFF2-40B4-BE49-F238E27FC236}">
                <a16:creationId xmlns:a16="http://schemas.microsoft.com/office/drawing/2014/main" id="{75350A5B-EF61-4C89-ABED-767BFE60C2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8466" y="2880360"/>
            <a:ext cx="2640623" cy="30280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arm Stand Pictures For Sale at Scott Mcrae blog">
            <a:extLst>
              <a:ext uri="{FF2B5EF4-FFF2-40B4-BE49-F238E27FC236}">
                <a16:creationId xmlns:a16="http://schemas.microsoft.com/office/drawing/2014/main" id="{69CBB671-6E01-05EB-C996-7EC7270120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3177" y="2880358"/>
            <a:ext cx="2640623" cy="3028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646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5" name="Rectangle 4104">
            <a:extLst>
              <a:ext uri="{FF2B5EF4-FFF2-40B4-BE49-F238E27FC236}">
                <a16:creationId xmlns:a16="http://schemas.microsoft.com/office/drawing/2014/main" id="{7A203437-703A-4E00-A8C0-91D328D6C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3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6BCC63-B785-5DF1-A1D2-6823616CA02D}"/>
              </a:ext>
            </a:extLst>
          </p:cNvPr>
          <p:cNvSpPr>
            <a:spLocks noGrp="1"/>
          </p:cNvSpPr>
          <p:nvPr>
            <p:ph type="title"/>
          </p:nvPr>
        </p:nvSpPr>
        <p:spPr>
          <a:xfrm>
            <a:off x="589009" y="502400"/>
            <a:ext cx="3367171" cy="1818064"/>
          </a:xfrm>
        </p:spPr>
        <p:txBody>
          <a:bodyPr vert="horz" lIns="91440" tIns="45720" rIns="91440" bIns="45720" rtlCol="0" anchor="ctr">
            <a:normAutofit/>
          </a:bodyPr>
          <a:lstStyle/>
          <a:p>
            <a:pPr algn="ctr"/>
            <a:r>
              <a:rPr lang="en-US" sz="4000" kern="1200" dirty="0">
                <a:solidFill>
                  <a:schemeClr val="tx1"/>
                </a:solidFill>
                <a:latin typeface="+mj-lt"/>
                <a:ea typeface="+mj-ea"/>
                <a:cs typeface="+mj-cs"/>
              </a:rPr>
              <a:t>POPULATION and GROWTH</a:t>
            </a:r>
          </a:p>
        </p:txBody>
      </p:sp>
      <p:pic>
        <p:nvPicPr>
          <p:cNvPr id="4100" name="Picture 4" descr="Florida Children's Medical Services - How To Get Approved">
            <a:extLst>
              <a:ext uri="{FF2B5EF4-FFF2-40B4-BE49-F238E27FC236}">
                <a16:creationId xmlns:a16="http://schemas.microsoft.com/office/drawing/2014/main" id="{D6B21D6A-BADF-10BC-01C8-F6051C6420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3350"/>
          <a:stretch>
            <a:fillRect/>
          </a:stretch>
        </p:blipFill>
        <p:spPr bwMode="auto">
          <a:xfrm>
            <a:off x="4555236" y="6"/>
            <a:ext cx="7636763" cy="2762724"/>
          </a:xfrm>
          <a:prstGeom prst="rect">
            <a:avLst/>
          </a:prstGeom>
          <a:noFill/>
          <a:extLst>
            <a:ext uri="{909E8E84-426E-40DD-AFC4-6F175D3DCCD1}">
              <a14:hiddenFill xmlns:a14="http://schemas.microsoft.com/office/drawing/2010/main">
                <a:solidFill>
                  <a:srgbClr val="FFFFFF"/>
                </a:solidFill>
              </a14:hiddenFill>
            </a:ext>
          </a:extLst>
        </p:spPr>
      </p:pic>
      <p:sp>
        <p:nvSpPr>
          <p:cNvPr id="4107" name="Rectangle 410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2729"/>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pic>
        <p:nvPicPr>
          <p:cNvPr id="4098" name="Picture 2" descr="770+ Group Of People Aging Process 60 64 Years Mature Women Stock ...">
            <a:extLst>
              <a:ext uri="{FF2B5EF4-FFF2-40B4-BE49-F238E27FC236}">
                <a16:creationId xmlns:a16="http://schemas.microsoft.com/office/drawing/2014/main" id="{524927A6-2B10-7FB8-C8E2-17A4183C5F7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12075" r="12323" b="-2"/>
          <a:stretch>
            <a:fillRect/>
          </a:stretch>
        </p:blipFill>
        <p:spPr bwMode="auto">
          <a:xfrm>
            <a:off x="-1" y="2826737"/>
            <a:ext cx="4565779" cy="403126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EA78C6B-5B87-56BE-D7A6-85F23675C6D3}"/>
              </a:ext>
            </a:extLst>
          </p:cNvPr>
          <p:cNvSpPr>
            <a:spLocks noGrp="1"/>
          </p:cNvSpPr>
          <p:nvPr>
            <p:ph sz="half" idx="1"/>
          </p:nvPr>
        </p:nvSpPr>
        <p:spPr>
          <a:xfrm>
            <a:off x="5164834" y="3455208"/>
            <a:ext cx="6433275" cy="2344708"/>
          </a:xfrm>
        </p:spPr>
        <p:txBody>
          <a:bodyPr vert="horz" lIns="91440" tIns="45720" rIns="91440" bIns="45720" rtlCol="0" anchor="ctr">
            <a:normAutofit lnSpcReduction="10000"/>
          </a:bodyPr>
          <a:lstStyle/>
          <a:p>
            <a:r>
              <a:rPr lang="en-US" dirty="0"/>
              <a:t>Per the US Census 2020 data, the population for Caroline County was 33,293 with the largest age groups being 60-64 and 5-9 years old.</a:t>
            </a:r>
          </a:p>
          <a:p>
            <a:r>
              <a:rPr lang="en-US" dirty="0"/>
              <a:t>The population projection for 2035 is 35,240</a:t>
            </a:r>
          </a:p>
        </p:txBody>
      </p:sp>
      <p:sp>
        <p:nvSpPr>
          <p:cNvPr id="4109" name="Rectangle 4108">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58239"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extLst>
      <p:ext uri="{BB962C8B-B14F-4D97-AF65-F5344CB8AC3E}">
        <p14:creationId xmlns:p14="http://schemas.microsoft.com/office/powerpoint/2010/main" val="31087437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9702</TotalTime>
  <Words>1741</Words>
  <Application>Microsoft Office PowerPoint</Application>
  <PresentationFormat>Widescreen</PresentationFormat>
  <Paragraphs>138</Paragraphs>
  <Slides>29</Slides>
  <Notes>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9" baseType="lpstr">
      <vt:lpstr>Aptos</vt:lpstr>
      <vt:lpstr>Aptos Display</vt:lpstr>
      <vt:lpstr>Arial</vt:lpstr>
      <vt:lpstr>Calibri</vt:lpstr>
      <vt:lpstr>Dreaming Outloud Pro</vt:lpstr>
      <vt:lpstr>Georgia Pro Cond</vt:lpstr>
      <vt:lpstr>Times New Roman</vt:lpstr>
      <vt:lpstr>Wingdings</vt:lpstr>
      <vt:lpstr>Office Theme</vt:lpstr>
      <vt:lpstr>Acrobat Document</vt:lpstr>
      <vt:lpstr>What is a Comprehensive  Plan?</vt:lpstr>
      <vt:lpstr>A Comprehensive Plan is a guide for how the County will grow and develop to meet future needs and reflect the community’s vision.</vt:lpstr>
      <vt:lpstr> What is in the Comprehensive Plan?  Although Maryland has since updated the requirements for a comprehensive plan, the  2026 Caroline County Comprehensive Plan still incorporates the 12 Planning Visions, which are:   </vt:lpstr>
      <vt:lpstr>New Requirements for Comprehensive Plans</vt:lpstr>
      <vt:lpstr>What is NOT in the plan:</vt:lpstr>
      <vt:lpstr>What is the difference between the Comprehensive Plan and the Zoning Code? </vt:lpstr>
      <vt:lpstr>PowerPoint Presentation</vt:lpstr>
      <vt:lpstr>Why is the Comprehensive Plan Important?</vt:lpstr>
      <vt:lpstr>POPULATION and GROWTH</vt:lpstr>
      <vt:lpstr>Planning Ahead</vt:lpstr>
      <vt:lpstr>Impact of new legislation:</vt:lpstr>
      <vt:lpstr>House Bill 538 –  Housing Expansion and Affordability Act </vt:lpstr>
      <vt:lpstr>House Bill 1466 – Accessory Dwelling Units Act of 2025</vt:lpstr>
      <vt:lpstr>“Housing Starts Here” Executive Order September 3, 2025 </vt:lpstr>
      <vt:lpstr>Comprehensive Plan Required Elements (chapters) </vt:lpstr>
      <vt:lpstr>Resource Conservation</vt:lpstr>
      <vt:lpstr>Mineral Resources</vt:lpstr>
      <vt:lpstr>Transportation </vt:lpstr>
      <vt:lpstr>Community Facilities</vt:lpstr>
      <vt:lpstr>Land Use</vt:lpstr>
      <vt:lpstr>Housing </vt:lpstr>
      <vt:lpstr>Water Resources</vt:lpstr>
      <vt:lpstr>The Comprehensive Plan is not a stand-alone document.  It is supported (and in turn supports) other related documents including but not limited to: </vt:lpstr>
      <vt:lpstr>UPDATED CITIZEN SURVEY</vt:lpstr>
      <vt:lpstr>Review Process</vt:lpstr>
      <vt:lpstr>PROCESS</vt:lpstr>
      <vt:lpstr>FINAL APPROVALS and ADOPTION</vt:lpstr>
      <vt:lpstr>Your County,      your plan,          our future </vt:lpstr>
      <vt:lpstr>How can I participate or get additional information on the Comprehensive Plan update?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Olivia Vidotto</dc:creator>
  <cp:lastModifiedBy>Jennifer Reibly</cp:lastModifiedBy>
  <cp:revision>58</cp:revision>
  <cp:lastPrinted>2025-09-22T17:24:38Z</cp:lastPrinted>
  <dcterms:created xsi:type="dcterms:W3CDTF">2025-04-23T15:49:13Z</dcterms:created>
  <dcterms:modified xsi:type="dcterms:W3CDTF">2026-03-19T16:31:02Z</dcterms:modified>
</cp:coreProperties>
</file>